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50" r:id="rId1"/>
  </p:sldMasterIdLst>
  <p:notesMasterIdLst>
    <p:notesMasterId r:id="rId12"/>
  </p:notesMasterIdLst>
  <p:handoutMasterIdLst>
    <p:handoutMasterId r:id="rId13"/>
  </p:handoutMasterIdLst>
  <p:sldIdLst>
    <p:sldId id="296" r:id="rId2"/>
    <p:sldId id="256" r:id="rId3"/>
    <p:sldId id="257" r:id="rId4"/>
    <p:sldId id="270" r:id="rId5"/>
    <p:sldId id="267" r:id="rId6"/>
    <p:sldId id="259" r:id="rId7"/>
    <p:sldId id="261" r:id="rId8"/>
    <p:sldId id="263" r:id="rId9"/>
    <p:sldId id="271" r:id="rId10"/>
    <p:sldId id="295" r:id="rId11"/>
  </p:sldIdLst>
  <p:sldSz cx="12192000" cy="6858000"/>
  <p:notesSz cx="6797675" cy="9926638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elphine MARCILLAC" initials="DM" lastIdx="1" clrIdx="0">
    <p:extLst>
      <p:ext uri="{19B8F6BF-5375-455C-9EA6-DF929625EA0E}">
        <p15:presenceInfo xmlns:p15="http://schemas.microsoft.com/office/powerpoint/2012/main" userId="S-1-5-21-2188204686-3892655078-436024022-161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9BFCE"/>
    <a:srgbClr val="3CA8B9"/>
    <a:srgbClr val="D7007F"/>
    <a:srgbClr val="FF9100"/>
    <a:srgbClr val="8692A7"/>
    <a:srgbClr val="223A66"/>
    <a:srgbClr val="D9116F"/>
    <a:srgbClr val="F37E0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451"/>
    <p:restoredTop sz="86378"/>
  </p:normalViewPr>
  <p:slideViewPr>
    <p:cSldViewPr snapToGrid="0" snapToObjects="1">
      <p:cViewPr varScale="1">
        <p:scale>
          <a:sx n="83" d="100"/>
          <a:sy n="83" d="100"/>
        </p:scale>
        <p:origin x="850" y="77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74" d="100"/>
          <a:sy n="74" d="100"/>
        </p:scale>
        <p:origin x="3528" y="19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>
            <a:extLst>
              <a:ext uri="{FF2B5EF4-FFF2-40B4-BE49-F238E27FC236}">
                <a16:creationId xmlns:a16="http://schemas.microsoft.com/office/drawing/2014/main" id="{C2ECBDD4-30F7-0046-B4E1-01FE68ED6A9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C7044BD3-7727-3746-9F76-EC8D6FDB679C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799562-0263-FC43-BD41-0B11AA74EC45}" type="datetimeFigureOut">
              <a:rPr lang="fr-FR" smtClean="0"/>
              <a:t>13/12/2022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D2E6A9F6-A883-CA40-8CC6-F35DF496ABBE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A64178DE-1EAD-CA4D-A170-C50028539C2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6FCD2E-60D6-1546-8DF1-A7ABFBCE22E7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9672253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’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BFA1A28-F7EE-B749-8100-363805CFCEBF}" type="datetimeFigureOut">
              <a:rPr lang="fr-FR" smtClean="0"/>
              <a:t>13/12/2022</a:t>
            </a:fld>
            <a:endParaRPr lang="fr-FR"/>
          </a:p>
        </p:txBody>
      </p:sp>
      <p:sp>
        <p:nvSpPr>
          <p:cNvPr id="4" name="Espace réservé de l’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notes 4"/>
          <p:cNvSpPr>
            <a:spLocks noGrp="1"/>
          </p:cNvSpPr>
          <p:nvPr>
            <p:ph type="body" sz="quarter" idx="3"/>
          </p:nvPr>
        </p:nvSpPr>
        <p:spPr>
          <a:xfrm>
            <a:off x="679768" y="4777194"/>
            <a:ext cx="543814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/>
              <a:t>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50443" y="9428584"/>
            <a:ext cx="2945659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E7261D-F29F-2840-A9F0-EA88AB290FE9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34768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duction_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B44C1DAA-FC0D-174D-9C56-6D1E42F400E2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223A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>
            <a:extLst>
              <a:ext uri="{FF2B5EF4-FFF2-40B4-BE49-F238E27FC236}">
                <a16:creationId xmlns:a16="http://schemas.microsoft.com/office/drawing/2014/main" id="{AB64CBE9-6B9A-A340-B152-00FF6739D30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17244" y="2345616"/>
            <a:ext cx="6957508" cy="21667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954095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tations_de_servi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1">
            <a:extLst>
              <a:ext uri="{FF2B5EF4-FFF2-40B4-BE49-F238E27FC236}">
                <a16:creationId xmlns:a16="http://schemas.microsoft.com/office/drawing/2014/main" id="{39064BA3-3FB4-524C-A88E-4719C3EEF8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0399" y="0"/>
            <a:ext cx="6756401" cy="1002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2400" cap="all" baseline="0">
                <a:solidFill>
                  <a:srgbClr val="FF9100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E0115A88-D1DB-7F43-8B8C-17F882FC7462}"/>
              </a:ext>
            </a:extLst>
          </p:cNvPr>
          <p:cNvSpPr/>
          <p:nvPr userDrawn="1"/>
        </p:nvSpPr>
        <p:spPr>
          <a:xfrm>
            <a:off x="11370549" y="6539197"/>
            <a:ext cx="68224" cy="68224"/>
          </a:xfrm>
          <a:prstGeom prst="ellipse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059F0C8A-51B1-0645-A4BF-0ED079A228E5}"/>
              </a:ext>
            </a:extLst>
          </p:cNvPr>
          <p:cNvCxnSpPr>
            <a:cxnSpLocks/>
          </p:cNvCxnSpPr>
          <p:nvPr userDrawn="1"/>
        </p:nvCxnSpPr>
        <p:spPr>
          <a:xfrm>
            <a:off x="-53009" y="927426"/>
            <a:ext cx="7469809" cy="0"/>
          </a:xfrm>
          <a:prstGeom prst="line">
            <a:avLst/>
          </a:prstGeom>
          <a:ln w="53975">
            <a:solidFill>
              <a:srgbClr val="8490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E19219B4-B4CB-074B-A6EF-360443777FA8}"/>
              </a:ext>
            </a:extLst>
          </p:cNvPr>
          <p:cNvSpPr/>
          <p:nvPr userDrawn="1"/>
        </p:nvSpPr>
        <p:spPr>
          <a:xfrm>
            <a:off x="8968000" y="6716478"/>
            <a:ext cx="1543204" cy="141522"/>
          </a:xfrm>
          <a:prstGeom prst="rect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AC8F9C9-3C11-5B4D-BC84-0FA6F1D31793}"/>
              </a:ext>
            </a:extLst>
          </p:cNvPr>
          <p:cNvSpPr/>
          <p:nvPr userDrawn="1"/>
        </p:nvSpPr>
        <p:spPr>
          <a:xfrm>
            <a:off x="10511204" y="6716478"/>
            <a:ext cx="1680796" cy="141522"/>
          </a:xfrm>
          <a:prstGeom prst="rect">
            <a:avLst/>
          </a:prstGeom>
          <a:solidFill>
            <a:srgbClr val="D700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8" name="Délai  17">
            <a:extLst>
              <a:ext uri="{FF2B5EF4-FFF2-40B4-BE49-F238E27FC236}">
                <a16:creationId xmlns:a16="http://schemas.microsoft.com/office/drawing/2014/main" id="{8F1B71EB-C1C8-A945-9C6A-82E60C8F39E0}"/>
              </a:ext>
            </a:extLst>
          </p:cNvPr>
          <p:cNvSpPr/>
          <p:nvPr userDrawn="1"/>
        </p:nvSpPr>
        <p:spPr>
          <a:xfrm>
            <a:off x="8936108" y="6716478"/>
            <a:ext cx="163776" cy="146237"/>
          </a:xfrm>
          <a:prstGeom prst="flowChartDelay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9" name="Délai  18">
            <a:extLst>
              <a:ext uri="{FF2B5EF4-FFF2-40B4-BE49-F238E27FC236}">
                <a16:creationId xmlns:a16="http://schemas.microsoft.com/office/drawing/2014/main" id="{FEB4A408-AB4B-E94B-9356-97A2A613E88C}"/>
              </a:ext>
            </a:extLst>
          </p:cNvPr>
          <p:cNvSpPr/>
          <p:nvPr userDrawn="1"/>
        </p:nvSpPr>
        <p:spPr>
          <a:xfrm>
            <a:off x="10467975" y="6716478"/>
            <a:ext cx="175113" cy="141522"/>
          </a:xfrm>
          <a:prstGeom prst="flowChartDelay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20" name="Délai  19">
            <a:extLst>
              <a:ext uri="{FF2B5EF4-FFF2-40B4-BE49-F238E27FC236}">
                <a16:creationId xmlns:a16="http://schemas.microsoft.com/office/drawing/2014/main" id="{9FA51A3B-D688-534C-8EF6-40DBE4A9DB2C}"/>
              </a:ext>
            </a:extLst>
          </p:cNvPr>
          <p:cNvSpPr/>
          <p:nvPr userDrawn="1"/>
        </p:nvSpPr>
        <p:spPr>
          <a:xfrm>
            <a:off x="8940381" y="6716478"/>
            <a:ext cx="158495" cy="141522"/>
          </a:xfrm>
          <a:prstGeom prst="flowChartDelay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C23A1A1-BDC7-A648-8E3B-422E2B0B616F}"/>
              </a:ext>
            </a:extLst>
          </p:cNvPr>
          <p:cNvSpPr/>
          <p:nvPr userDrawn="1"/>
        </p:nvSpPr>
        <p:spPr>
          <a:xfrm>
            <a:off x="1441890" y="6716478"/>
            <a:ext cx="7525101" cy="141522"/>
          </a:xfrm>
          <a:prstGeom prst="rect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22" name="Délai  21">
            <a:extLst>
              <a:ext uri="{FF2B5EF4-FFF2-40B4-BE49-F238E27FC236}">
                <a16:creationId xmlns:a16="http://schemas.microsoft.com/office/drawing/2014/main" id="{43221CFE-B746-9B46-ADA5-CEC82CAD17B8}"/>
              </a:ext>
            </a:extLst>
          </p:cNvPr>
          <p:cNvSpPr/>
          <p:nvPr userDrawn="1"/>
        </p:nvSpPr>
        <p:spPr>
          <a:xfrm>
            <a:off x="1390430" y="6716478"/>
            <a:ext cx="158495" cy="141522"/>
          </a:xfrm>
          <a:prstGeom prst="flowChartDelay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3990E9B-3BCE-DE4A-8EB8-BEC918203BBA}"/>
              </a:ext>
            </a:extLst>
          </p:cNvPr>
          <p:cNvSpPr/>
          <p:nvPr userDrawn="1"/>
        </p:nvSpPr>
        <p:spPr>
          <a:xfrm>
            <a:off x="-20890" y="6716478"/>
            <a:ext cx="1419552" cy="141522"/>
          </a:xfrm>
          <a:prstGeom prst="rect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1" name="Espace réservé du numéro de diapositive 5">
            <a:extLst>
              <a:ext uri="{FF2B5EF4-FFF2-40B4-BE49-F238E27FC236}">
                <a16:creationId xmlns:a16="http://schemas.microsoft.com/office/drawing/2014/main" id="{98BCCDD6-85E7-5049-A309-8473FF6B0B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97732" y="6402328"/>
            <a:ext cx="846667" cy="404375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91108DE-7E93-864B-8D87-8C182F01D05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e la date 3">
            <a:extLst>
              <a:ext uri="{FF2B5EF4-FFF2-40B4-BE49-F238E27FC236}">
                <a16:creationId xmlns:a16="http://schemas.microsoft.com/office/drawing/2014/main" id="{02685157-F9BB-F445-B657-EA989D20A72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5641" y="6390747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723467A3-8542-684E-A09B-5F8DBC382C2C}" type="datetime2">
              <a:rPr lang="fr-FR" smtClean="0"/>
              <a:t>mardi 13 décembre 2022</a:t>
            </a:fld>
            <a:endParaRPr lang="fr-FR" dirty="0"/>
          </a:p>
        </p:txBody>
      </p:sp>
      <p:sp>
        <p:nvSpPr>
          <p:cNvPr id="13" name="Espace réservé du pied de page 4">
            <a:extLst>
              <a:ext uri="{FF2B5EF4-FFF2-40B4-BE49-F238E27FC236}">
                <a16:creationId xmlns:a16="http://schemas.microsoft.com/office/drawing/2014/main" id="{6E898A34-0759-9943-AB50-14A63ED0A6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90747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endParaRPr lang="fr-FR" dirty="0"/>
          </a:p>
        </p:txBody>
      </p:sp>
      <p:sp>
        <p:nvSpPr>
          <p:cNvPr id="25" name="Espace réservé du texte 3">
            <a:extLst>
              <a:ext uri="{FF2B5EF4-FFF2-40B4-BE49-F238E27FC236}">
                <a16:creationId xmlns:a16="http://schemas.microsoft.com/office/drawing/2014/main" id="{4A6F19EF-9DF8-C744-8610-1347060825BD}"/>
              </a:ext>
            </a:extLst>
          </p:cNvPr>
          <p:cNvSpPr>
            <a:spLocks noGrp="1"/>
          </p:cNvSpPr>
          <p:nvPr>
            <p:ph type="body" sz="half" idx="10"/>
          </p:nvPr>
        </p:nvSpPr>
        <p:spPr>
          <a:xfrm>
            <a:off x="869485" y="1348158"/>
            <a:ext cx="10453031" cy="4590790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4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pic>
        <p:nvPicPr>
          <p:cNvPr id="26" name="Image 25">
            <a:extLst>
              <a:ext uri="{FF2B5EF4-FFF2-40B4-BE49-F238E27FC236}">
                <a16:creationId xmlns:a16="http://schemas.microsoft.com/office/drawing/2014/main" id="{C38B94E9-F47A-774A-86B1-4FBDE3B1ED6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948" y="268141"/>
            <a:ext cx="514093" cy="514093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B78F4CE8-7977-604E-98FF-EB3C545A783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2319" y="317300"/>
            <a:ext cx="1847967" cy="542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48884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tations_de_services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1">
            <a:extLst>
              <a:ext uri="{FF2B5EF4-FFF2-40B4-BE49-F238E27FC236}">
                <a16:creationId xmlns:a16="http://schemas.microsoft.com/office/drawing/2014/main" id="{39064BA3-3FB4-524C-A88E-4719C3EEF8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0399" y="0"/>
            <a:ext cx="6756401" cy="1002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2400" cap="all" baseline="0">
                <a:solidFill>
                  <a:srgbClr val="FF9100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9C579F40-8E86-EB47-BED2-638F48AAFB2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303261"/>
            <a:ext cx="10515600" cy="4786472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rgbClr val="FF9100"/>
              </a:buClr>
              <a:buSzPct val="90000"/>
              <a:buFont typeface="ZapfDingbatsITC" charset="0"/>
              <a:buChar char="➤"/>
              <a:defRPr sz="18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685800" indent="-228600">
              <a:buClr>
                <a:srgbClr val="FF9100"/>
              </a:buClr>
              <a:buFont typeface="LucidaGrande" panose="020B0600040502020204" pitchFamily="34" charset="0"/>
              <a:buChar char="◦"/>
              <a:defRPr sz="14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2pPr>
            <a:lvl3pPr>
              <a:buClr>
                <a:srgbClr val="FF9100"/>
              </a:buClr>
              <a:defRPr sz="14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3pPr>
            <a:lvl4pPr>
              <a:buClr>
                <a:srgbClr val="F37E09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>
              <a:buClr>
                <a:srgbClr val="F37E09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5pPr>
          </a:lstStyle>
          <a:p>
            <a:pPr lvl="0"/>
            <a:r>
              <a:rPr lang="fr-FR" dirty="0"/>
              <a:t>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2" name="Ellipse 11">
            <a:extLst>
              <a:ext uri="{FF2B5EF4-FFF2-40B4-BE49-F238E27FC236}">
                <a16:creationId xmlns:a16="http://schemas.microsoft.com/office/drawing/2014/main" id="{E0115A88-D1DB-7F43-8B8C-17F882FC7462}"/>
              </a:ext>
            </a:extLst>
          </p:cNvPr>
          <p:cNvSpPr/>
          <p:nvPr userDrawn="1"/>
        </p:nvSpPr>
        <p:spPr>
          <a:xfrm>
            <a:off x="11370549" y="6539197"/>
            <a:ext cx="68224" cy="68224"/>
          </a:xfrm>
          <a:prstGeom prst="ellipse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cxnSp>
        <p:nvCxnSpPr>
          <p:cNvPr id="15" name="Connecteur droit 14">
            <a:extLst>
              <a:ext uri="{FF2B5EF4-FFF2-40B4-BE49-F238E27FC236}">
                <a16:creationId xmlns:a16="http://schemas.microsoft.com/office/drawing/2014/main" id="{059F0C8A-51B1-0645-A4BF-0ED079A228E5}"/>
              </a:ext>
            </a:extLst>
          </p:cNvPr>
          <p:cNvCxnSpPr>
            <a:cxnSpLocks/>
          </p:cNvCxnSpPr>
          <p:nvPr userDrawn="1"/>
        </p:nvCxnSpPr>
        <p:spPr>
          <a:xfrm>
            <a:off x="-53009" y="927426"/>
            <a:ext cx="7469809" cy="0"/>
          </a:xfrm>
          <a:prstGeom prst="line">
            <a:avLst/>
          </a:prstGeom>
          <a:ln w="53975">
            <a:solidFill>
              <a:srgbClr val="8490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Rectangle 15">
            <a:extLst>
              <a:ext uri="{FF2B5EF4-FFF2-40B4-BE49-F238E27FC236}">
                <a16:creationId xmlns:a16="http://schemas.microsoft.com/office/drawing/2014/main" id="{E19219B4-B4CB-074B-A6EF-360443777FA8}"/>
              </a:ext>
            </a:extLst>
          </p:cNvPr>
          <p:cNvSpPr/>
          <p:nvPr userDrawn="1"/>
        </p:nvSpPr>
        <p:spPr>
          <a:xfrm>
            <a:off x="8968000" y="6716478"/>
            <a:ext cx="1543204" cy="141522"/>
          </a:xfrm>
          <a:prstGeom prst="rect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AC8F9C9-3C11-5B4D-BC84-0FA6F1D31793}"/>
              </a:ext>
            </a:extLst>
          </p:cNvPr>
          <p:cNvSpPr/>
          <p:nvPr userDrawn="1"/>
        </p:nvSpPr>
        <p:spPr>
          <a:xfrm>
            <a:off x="10511204" y="6716478"/>
            <a:ext cx="1680796" cy="141522"/>
          </a:xfrm>
          <a:prstGeom prst="rect">
            <a:avLst/>
          </a:prstGeom>
          <a:solidFill>
            <a:srgbClr val="D700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8" name="Délai  17">
            <a:extLst>
              <a:ext uri="{FF2B5EF4-FFF2-40B4-BE49-F238E27FC236}">
                <a16:creationId xmlns:a16="http://schemas.microsoft.com/office/drawing/2014/main" id="{8F1B71EB-C1C8-A945-9C6A-82E60C8F39E0}"/>
              </a:ext>
            </a:extLst>
          </p:cNvPr>
          <p:cNvSpPr/>
          <p:nvPr userDrawn="1"/>
        </p:nvSpPr>
        <p:spPr>
          <a:xfrm>
            <a:off x="8936108" y="6716478"/>
            <a:ext cx="163776" cy="146237"/>
          </a:xfrm>
          <a:prstGeom prst="flowChartDelay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9" name="Délai  18">
            <a:extLst>
              <a:ext uri="{FF2B5EF4-FFF2-40B4-BE49-F238E27FC236}">
                <a16:creationId xmlns:a16="http://schemas.microsoft.com/office/drawing/2014/main" id="{FEB4A408-AB4B-E94B-9356-97A2A613E88C}"/>
              </a:ext>
            </a:extLst>
          </p:cNvPr>
          <p:cNvSpPr/>
          <p:nvPr userDrawn="1"/>
        </p:nvSpPr>
        <p:spPr>
          <a:xfrm>
            <a:off x="10467975" y="6716478"/>
            <a:ext cx="175113" cy="141522"/>
          </a:xfrm>
          <a:prstGeom prst="flowChartDelay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20" name="Délai  19">
            <a:extLst>
              <a:ext uri="{FF2B5EF4-FFF2-40B4-BE49-F238E27FC236}">
                <a16:creationId xmlns:a16="http://schemas.microsoft.com/office/drawing/2014/main" id="{9FA51A3B-D688-534C-8EF6-40DBE4A9DB2C}"/>
              </a:ext>
            </a:extLst>
          </p:cNvPr>
          <p:cNvSpPr/>
          <p:nvPr userDrawn="1"/>
        </p:nvSpPr>
        <p:spPr>
          <a:xfrm>
            <a:off x="8940381" y="6716478"/>
            <a:ext cx="158495" cy="141522"/>
          </a:xfrm>
          <a:prstGeom prst="flowChartDelay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AC23A1A1-BDC7-A648-8E3B-422E2B0B616F}"/>
              </a:ext>
            </a:extLst>
          </p:cNvPr>
          <p:cNvSpPr/>
          <p:nvPr userDrawn="1"/>
        </p:nvSpPr>
        <p:spPr>
          <a:xfrm>
            <a:off x="1441890" y="6716478"/>
            <a:ext cx="7525101" cy="141522"/>
          </a:xfrm>
          <a:prstGeom prst="rect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22" name="Délai  21">
            <a:extLst>
              <a:ext uri="{FF2B5EF4-FFF2-40B4-BE49-F238E27FC236}">
                <a16:creationId xmlns:a16="http://schemas.microsoft.com/office/drawing/2014/main" id="{43221CFE-B746-9B46-ADA5-CEC82CAD17B8}"/>
              </a:ext>
            </a:extLst>
          </p:cNvPr>
          <p:cNvSpPr/>
          <p:nvPr userDrawn="1"/>
        </p:nvSpPr>
        <p:spPr>
          <a:xfrm>
            <a:off x="1390430" y="6716478"/>
            <a:ext cx="158495" cy="141522"/>
          </a:xfrm>
          <a:prstGeom prst="flowChartDelay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3990E9B-3BCE-DE4A-8EB8-BEC918203BBA}"/>
              </a:ext>
            </a:extLst>
          </p:cNvPr>
          <p:cNvSpPr/>
          <p:nvPr userDrawn="1"/>
        </p:nvSpPr>
        <p:spPr>
          <a:xfrm>
            <a:off x="-20890" y="6716478"/>
            <a:ext cx="1419552" cy="141522"/>
          </a:xfrm>
          <a:prstGeom prst="rect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1" name="Espace réservé du numéro de diapositive 5">
            <a:extLst>
              <a:ext uri="{FF2B5EF4-FFF2-40B4-BE49-F238E27FC236}">
                <a16:creationId xmlns:a16="http://schemas.microsoft.com/office/drawing/2014/main" id="{98BCCDD6-85E7-5049-A309-8473FF6B0BF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97732" y="6402328"/>
            <a:ext cx="846667" cy="404375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91108DE-7E93-864B-8D87-8C182F01D05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10" name="Espace réservé de la date 3">
            <a:extLst>
              <a:ext uri="{FF2B5EF4-FFF2-40B4-BE49-F238E27FC236}">
                <a16:creationId xmlns:a16="http://schemas.microsoft.com/office/drawing/2014/main" id="{02685157-F9BB-F445-B657-EA989D20A72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5641" y="6390747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723467A3-8542-684E-A09B-5F8DBC382C2C}" type="datetime2">
              <a:rPr lang="fr-FR" smtClean="0"/>
              <a:t>mardi 13 décembre 2022</a:t>
            </a:fld>
            <a:endParaRPr lang="fr-FR" dirty="0"/>
          </a:p>
        </p:txBody>
      </p:sp>
      <p:sp>
        <p:nvSpPr>
          <p:cNvPr id="13" name="Espace réservé du pied de page 4">
            <a:extLst>
              <a:ext uri="{FF2B5EF4-FFF2-40B4-BE49-F238E27FC236}">
                <a16:creationId xmlns:a16="http://schemas.microsoft.com/office/drawing/2014/main" id="{6E898A34-0759-9943-AB50-14A63ED0A61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90747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endParaRPr lang="fr-FR" dirty="0"/>
          </a:p>
        </p:txBody>
      </p:sp>
      <p:pic>
        <p:nvPicPr>
          <p:cNvPr id="26" name="Image 25">
            <a:extLst>
              <a:ext uri="{FF2B5EF4-FFF2-40B4-BE49-F238E27FC236}">
                <a16:creationId xmlns:a16="http://schemas.microsoft.com/office/drawing/2014/main" id="{129C76A1-ADFD-EF48-88D0-641F04025AE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948" y="268141"/>
            <a:ext cx="514093" cy="514093"/>
          </a:xfrm>
          <a:prstGeom prst="rect">
            <a:avLst/>
          </a:prstGeom>
        </p:spPr>
      </p:pic>
      <p:pic>
        <p:nvPicPr>
          <p:cNvPr id="24" name="Image 23">
            <a:extLst>
              <a:ext uri="{FF2B5EF4-FFF2-40B4-BE49-F238E27FC236}">
                <a16:creationId xmlns:a16="http://schemas.microsoft.com/office/drawing/2014/main" id="{1F273483-A872-2F47-B4BA-351BA2BA7C1B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2319" y="317300"/>
            <a:ext cx="1847967" cy="542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78528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lation_entreprises_laboratoi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1">
            <a:extLst>
              <a:ext uri="{FF2B5EF4-FFF2-40B4-BE49-F238E27FC236}">
                <a16:creationId xmlns:a16="http://schemas.microsoft.com/office/drawing/2014/main" id="{39064BA3-3FB4-524C-A88E-4719C3EEF8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0399" y="0"/>
            <a:ext cx="6756401" cy="1002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2400" cap="all" baseline="0">
                <a:solidFill>
                  <a:srgbClr val="D7007F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BF635B15-E778-F541-942A-A25F4207C3DD}"/>
              </a:ext>
            </a:extLst>
          </p:cNvPr>
          <p:cNvSpPr/>
          <p:nvPr userDrawn="1"/>
        </p:nvSpPr>
        <p:spPr>
          <a:xfrm>
            <a:off x="11370549" y="6539197"/>
            <a:ext cx="68224" cy="68224"/>
          </a:xfrm>
          <a:prstGeom prst="ellipse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9FF74FB7-EFF7-0D41-8BD8-A3D7D5C7801A}"/>
              </a:ext>
            </a:extLst>
          </p:cNvPr>
          <p:cNvCxnSpPr>
            <a:cxnSpLocks/>
          </p:cNvCxnSpPr>
          <p:nvPr userDrawn="1"/>
        </p:nvCxnSpPr>
        <p:spPr>
          <a:xfrm>
            <a:off x="-53009" y="927426"/>
            <a:ext cx="7469809" cy="0"/>
          </a:xfrm>
          <a:prstGeom prst="line">
            <a:avLst/>
          </a:prstGeom>
          <a:ln w="53975">
            <a:solidFill>
              <a:srgbClr val="8490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8C192D7D-D3D4-3146-96DB-F6805A16A9E8}"/>
              </a:ext>
            </a:extLst>
          </p:cNvPr>
          <p:cNvSpPr/>
          <p:nvPr userDrawn="1"/>
        </p:nvSpPr>
        <p:spPr>
          <a:xfrm>
            <a:off x="4531712" y="6714120"/>
            <a:ext cx="7660288" cy="146237"/>
          </a:xfrm>
          <a:prstGeom prst="rect">
            <a:avLst/>
          </a:prstGeom>
          <a:solidFill>
            <a:srgbClr val="D700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DB5A423-673A-FF44-AF28-385816CA7A7B}"/>
              </a:ext>
            </a:extLst>
          </p:cNvPr>
          <p:cNvSpPr/>
          <p:nvPr userDrawn="1"/>
        </p:nvSpPr>
        <p:spPr>
          <a:xfrm>
            <a:off x="2970700" y="6714120"/>
            <a:ext cx="1541059" cy="146237"/>
          </a:xfrm>
          <a:prstGeom prst="rect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792B816-B804-4D4A-9782-555A0427AC2B}"/>
              </a:ext>
            </a:extLst>
          </p:cNvPr>
          <p:cNvSpPr/>
          <p:nvPr userDrawn="1"/>
        </p:nvSpPr>
        <p:spPr>
          <a:xfrm>
            <a:off x="1441892" y="6714120"/>
            <a:ext cx="1541059" cy="146237"/>
          </a:xfrm>
          <a:prstGeom prst="rect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7" name="Délai  16">
            <a:extLst>
              <a:ext uri="{FF2B5EF4-FFF2-40B4-BE49-F238E27FC236}">
                <a16:creationId xmlns:a16="http://schemas.microsoft.com/office/drawing/2014/main" id="{9D1EB939-789F-9145-9A4D-A036D632DD99}"/>
              </a:ext>
            </a:extLst>
          </p:cNvPr>
          <p:cNvSpPr/>
          <p:nvPr userDrawn="1"/>
        </p:nvSpPr>
        <p:spPr>
          <a:xfrm>
            <a:off x="2947425" y="6714120"/>
            <a:ext cx="163776" cy="146237"/>
          </a:xfrm>
          <a:prstGeom prst="flowChartDelay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BEA170F-CE78-F24F-BE0A-399A999A4C86}"/>
              </a:ext>
            </a:extLst>
          </p:cNvPr>
          <p:cNvSpPr/>
          <p:nvPr userDrawn="1"/>
        </p:nvSpPr>
        <p:spPr>
          <a:xfrm>
            <a:off x="-9159" y="6714120"/>
            <a:ext cx="1441713" cy="146237"/>
          </a:xfrm>
          <a:prstGeom prst="rect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9" name="Délai  18">
            <a:extLst>
              <a:ext uri="{FF2B5EF4-FFF2-40B4-BE49-F238E27FC236}">
                <a16:creationId xmlns:a16="http://schemas.microsoft.com/office/drawing/2014/main" id="{B860BDD6-B8FF-294F-84A9-CABB2A8ABFF9}"/>
              </a:ext>
            </a:extLst>
          </p:cNvPr>
          <p:cNvSpPr/>
          <p:nvPr userDrawn="1"/>
        </p:nvSpPr>
        <p:spPr>
          <a:xfrm>
            <a:off x="1387245" y="6714120"/>
            <a:ext cx="163776" cy="146237"/>
          </a:xfrm>
          <a:prstGeom prst="flowChartDelay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20" name="Délai  19">
            <a:extLst>
              <a:ext uri="{FF2B5EF4-FFF2-40B4-BE49-F238E27FC236}">
                <a16:creationId xmlns:a16="http://schemas.microsoft.com/office/drawing/2014/main" id="{EA87ED4A-46C8-E440-9ED5-D736609AB2E5}"/>
              </a:ext>
            </a:extLst>
          </p:cNvPr>
          <p:cNvSpPr/>
          <p:nvPr userDrawn="1"/>
        </p:nvSpPr>
        <p:spPr>
          <a:xfrm>
            <a:off x="4476233" y="6714120"/>
            <a:ext cx="163776" cy="146237"/>
          </a:xfrm>
          <a:prstGeom prst="flowChartDelay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9" name="Espace réservé du numéro de diapositive 5">
            <a:extLst>
              <a:ext uri="{FF2B5EF4-FFF2-40B4-BE49-F238E27FC236}">
                <a16:creationId xmlns:a16="http://schemas.microsoft.com/office/drawing/2014/main" id="{DB8AD68F-BF32-9445-8E2E-CB7755526B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97732" y="6402328"/>
            <a:ext cx="846667" cy="404375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91108DE-7E93-864B-8D87-8C182F01D05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Espace réservé de la date 3">
            <a:extLst>
              <a:ext uri="{FF2B5EF4-FFF2-40B4-BE49-F238E27FC236}">
                <a16:creationId xmlns:a16="http://schemas.microsoft.com/office/drawing/2014/main" id="{2F811793-BAEE-0544-9318-6CDAA50213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5641" y="6390747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429D0A01-6ED7-D14F-9458-1A21BD3E4C1D}" type="datetime2">
              <a:rPr lang="fr-FR" smtClean="0"/>
              <a:t>mardi 13 décembre 2022</a:t>
            </a:fld>
            <a:endParaRPr lang="fr-FR" dirty="0"/>
          </a:p>
        </p:txBody>
      </p:sp>
      <p:sp>
        <p:nvSpPr>
          <p:cNvPr id="11" name="Espace réservé du pied de page 4">
            <a:extLst>
              <a:ext uri="{FF2B5EF4-FFF2-40B4-BE49-F238E27FC236}">
                <a16:creationId xmlns:a16="http://schemas.microsoft.com/office/drawing/2014/main" id="{AEC4423B-C64F-2544-9C87-3EBB377C15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90747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endParaRPr lang="fr-FR" dirty="0"/>
          </a:p>
        </p:txBody>
      </p:sp>
      <p:sp>
        <p:nvSpPr>
          <p:cNvPr id="22" name="Espace réservé du texte 3">
            <a:extLst>
              <a:ext uri="{FF2B5EF4-FFF2-40B4-BE49-F238E27FC236}">
                <a16:creationId xmlns:a16="http://schemas.microsoft.com/office/drawing/2014/main" id="{77219D27-14F4-FC49-83D0-C1A42086CB84}"/>
              </a:ext>
            </a:extLst>
          </p:cNvPr>
          <p:cNvSpPr>
            <a:spLocks noGrp="1"/>
          </p:cNvSpPr>
          <p:nvPr>
            <p:ph type="body" sz="half" idx="10"/>
          </p:nvPr>
        </p:nvSpPr>
        <p:spPr>
          <a:xfrm>
            <a:off x="869485" y="1348158"/>
            <a:ext cx="10453031" cy="4590790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4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pic>
        <p:nvPicPr>
          <p:cNvPr id="23" name="Image 22">
            <a:extLst>
              <a:ext uri="{FF2B5EF4-FFF2-40B4-BE49-F238E27FC236}">
                <a16:creationId xmlns:a16="http://schemas.microsoft.com/office/drawing/2014/main" id="{B571EE12-45D3-9C42-AFC6-A277831CD3F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948" y="268141"/>
            <a:ext cx="514093" cy="514093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B97EFC1C-45DD-FA49-A7C1-926C74FC5278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2319" y="317300"/>
            <a:ext cx="1847967" cy="542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871136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Relation_entreprises_laboratoires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1">
            <a:extLst>
              <a:ext uri="{FF2B5EF4-FFF2-40B4-BE49-F238E27FC236}">
                <a16:creationId xmlns:a16="http://schemas.microsoft.com/office/drawing/2014/main" id="{39064BA3-3FB4-524C-A88E-4719C3EEF8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0399" y="0"/>
            <a:ext cx="6756401" cy="1002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2400" cap="all" baseline="0">
                <a:solidFill>
                  <a:srgbClr val="D7007F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9C579F40-8E86-EB47-BED2-638F48AAFB2C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303261"/>
            <a:ext cx="10515600" cy="4786472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rgbClr val="D7007F"/>
              </a:buClr>
              <a:buSzPct val="90000"/>
              <a:buFont typeface="ZapfDingbatsITC" charset="0"/>
              <a:buChar char="➤"/>
              <a:defRPr sz="18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685800" indent="-228600">
              <a:buClr>
                <a:srgbClr val="D7007F"/>
              </a:buClr>
              <a:buFont typeface="LucidaGrande" panose="020B0600040502020204" pitchFamily="34" charset="0"/>
              <a:buChar char="◦"/>
              <a:defRPr sz="14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2pPr>
            <a:lvl3pPr>
              <a:buClr>
                <a:srgbClr val="D7007F"/>
              </a:buClr>
              <a:defRPr sz="14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3pPr>
            <a:lvl4pPr>
              <a:buClr>
                <a:srgbClr val="D9116F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>
              <a:buClr>
                <a:srgbClr val="D9116F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5pPr>
          </a:lstStyle>
          <a:p>
            <a:pPr lvl="0"/>
            <a:r>
              <a:rPr lang="fr-FR" dirty="0"/>
              <a:t>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0" name="Ellipse 9">
            <a:extLst>
              <a:ext uri="{FF2B5EF4-FFF2-40B4-BE49-F238E27FC236}">
                <a16:creationId xmlns:a16="http://schemas.microsoft.com/office/drawing/2014/main" id="{BF635B15-E778-F541-942A-A25F4207C3DD}"/>
              </a:ext>
            </a:extLst>
          </p:cNvPr>
          <p:cNvSpPr/>
          <p:nvPr userDrawn="1"/>
        </p:nvSpPr>
        <p:spPr>
          <a:xfrm>
            <a:off x="11370549" y="6539197"/>
            <a:ext cx="68224" cy="68224"/>
          </a:xfrm>
          <a:prstGeom prst="ellipse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cxnSp>
        <p:nvCxnSpPr>
          <p:cNvPr id="13" name="Connecteur droit 12">
            <a:extLst>
              <a:ext uri="{FF2B5EF4-FFF2-40B4-BE49-F238E27FC236}">
                <a16:creationId xmlns:a16="http://schemas.microsoft.com/office/drawing/2014/main" id="{9FF74FB7-EFF7-0D41-8BD8-A3D7D5C7801A}"/>
              </a:ext>
            </a:extLst>
          </p:cNvPr>
          <p:cNvCxnSpPr>
            <a:cxnSpLocks/>
          </p:cNvCxnSpPr>
          <p:nvPr userDrawn="1"/>
        </p:nvCxnSpPr>
        <p:spPr>
          <a:xfrm>
            <a:off x="-53009" y="927426"/>
            <a:ext cx="7469809" cy="0"/>
          </a:xfrm>
          <a:prstGeom prst="line">
            <a:avLst/>
          </a:prstGeom>
          <a:ln w="53975">
            <a:solidFill>
              <a:srgbClr val="8490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Rectangle 13">
            <a:extLst>
              <a:ext uri="{FF2B5EF4-FFF2-40B4-BE49-F238E27FC236}">
                <a16:creationId xmlns:a16="http://schemas.microsoft.com/office/drawing/2014/main" id="{8C192D7D-D3D4-3146-96DB-F6805A16A9E8}"/>
              </a:ext>
            </a:extLst>
          </p:cNvPr>
          <p:cNvSpPr/>
          <p:nvPr userDrawn="1"/>
        </p:nvSpPr>
        <p:spPr>
          <a:xfrm>
            <a:off x="4531712" y="6714120"/>
            <a:ext cx="7660288" cy="146237"/>
          </a:xfrm>
          <a:prstGeom prst="rect">
            <a:avLst/>
          </a:prstGeom>
          <a:solidFill>
            <a:srgbClr val="D700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BDB5A423-673A-FF44-AF28-385816CA7A7B}"/>
              </a:ext>
            </a:extLst>
          </p:cNvPr>
          <p:cNvSpPr/>
          <p:nvPr userDrawn="1"/>
        </p:nvSpPr>
        <p:spPr>
          <a:xfrm>
            <a:off x="2970700" y="6714120"/>
            <a:ext cx="1541059" cy="146237"/>
          </a:xfrm>
          <a:prstGeom prst="rect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792B816-B804-4D4A-9782-555A0427AC2B}"/>
              </a:ext>
            </a:extLst>
          </p:cNvPr>
          <p:cNvSpPr/>
          <p:nvPr userDrawn="1"/>
        </p:nvSpPr>
        <p:spPr>
          <a:xfrm>
            <a:off x="1441892" y="6714120"/>
            <a:ext cx="1541059" cy="146237"/>
          </a:xfrm>
          <a:prstGeom prst="rect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7" name="Délai  16">
            <a:extLst>
              <a:ext uri="{FF2B5EF4-FFF2-40B4-BE49-F238E27FC236}">
                <a16:creationId xmlns:a16="http://schemas.microsoft.com/office/drawing/2014/main" id="{9D1EB939-789F-9145-9A4D-A036D632DD99}"/>
              </a:ext>
            </a:extLst>
          </p:cNvPr>
          <p:cNvSpPr/>
          <p:nvPr userDrawn="1"/>
        </p:nvSpPr>
        <p:spPr>
          <a:xfrm>
            <a:off x="2947425" y="6714120"/>
            <a:ext cx="163776" cy="146237"/>
          </a:xfrm>
          <a:prstGeom prst="flowChartDelay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BBEA170F-CE78-F24F-BE0A-399A999A4C86}"/>
              </a:ext>
            </a:extLst>
          </p:cNvPr>
          <p:cNvSpPr/>
          <p:nvPr userDrawn="1"/>
        </p:nvSpPr>
        <p:spPr>
          <a:xfrm>
            <a:off x="-9159" y="6714120"/>
            <a:ext cx="1441713" cy="146237"/>
          </a:xfrm>
          <a:prstGeom prst="rect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9" name="Délai  18">
            <a:extLst>
              <a:ext uri="{FF2B5EF4-FFF2-40B4-BE49-F238E27FC236}">
                <a16:creationId xmlns:a16="http://schemas.microsoft.com/office/drawing/2014/main" id="{B860BDD6-B8FF-294F-84A9-CABB2A8ABFF9}"/>
              </a:ext>
            </a:extLst>
          </p:cNvPr>
          <p:cNvSpPr/>
          <p:nvPr userDrawn="1"/>
        </p:nvSpPr>
        <p:spPr>
          <a:xfrm>
            <a:off x="1387245" y="6714120"/>
            <a:ext cx="163776" cy="146237"/>
          </a:xfrm>
          <a:prstGeom prst="flowChartDelay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20" name="Délai  19">
            <a:extLst>
              <a:ext uri="{FF2B5EF4-FFF2-40B4-BE49-F238E27FC236}">
                <a16:creationId xmlns:a16="http://schemas.microsoft.com/office/drawing/2014/main" id="{EA87ED4A-46C8-E440-9ED5-D736609AB2E5}"/>
              </a:ext>
            </a:extLst>
          </p:cNvPr>
          <p:cNvSpPr/>
          <p:nvPr userDrawn="1"/>
        </p:nvSpPr>
        <p:spPr>
          <a:xfrm>
            <a:off x="4476233" y="6714120"/>
            <a:ext cx="163776" cy="146237"/>
          </a:xfrm>
          <a:prstGeom prst="flowChartDelay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9" name="Espace réservé du numéro de diapositive 5">
            <a:extLst>
              <a:ext uri="{FF2B5EF4-FFF2-40B4-BE49-F238E27FC236}">
                <a16:creationId xmlns:a16="http://schemas.microsoft.com/office/drawing/2014/main" id="{DB8AD68F-BF32-9445-8E2E-CB7755526BD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497732" y="6402328"/>
            <a:ext cx="846667" cy="404375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91108DE-7E93-864B-8D87-8C182F01D05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7" name="Espace réservé de la date 3">
            <a:extLst>
              <a:ext uri="{FF2B5EF4-FFF2-40B4-BE49-F238E27FC236}">
                <a16:creationId xmlns:a16="http://schemas.microsoft.com/office/drawing/2014/main" id="{2F811793-BAEE-0544-9318-6CDAA502134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55641" y="6390747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429D0A01-6ED7-D14F-9458-1A21BD3E4C1D}" type="datetime2">
              <a:rPr lang="fr-FR" smtClean="0"/>
              <a:t>mardi 13 décembre 2022</a:t>
            </a:fld>
            <a:endParaRPr lang="fr-FR" dirty="0"/>
          </a:p>
        </p:txBody>
      </p:sp>
      <p:sp>
        <p:nvSpPr>
          <p:cNvPr id="11" name="Espace réservé du pied de page 4">
            <a:extLst>
              <a:ext uri="{FF2B5EF4-FFF2-40B4-BE49-F238E27FC236}">
                <a16:creationId xmlns:a16="http://schemas.microsoft.com/office/drawing/2014/main" id="{AEC4423B-C64F-2544-9C87-3EBB377C152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90747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endParaRPr lang="fr-FR" dirty="0"/>
          </a:p>
        </p:txBody>
      </p:sp>
      <p:pic>
        <p:nvPicPr>
          <p:cNvPr id="22" name="Image 21">
            <a:extLst>
              <a:ext uri="{FF2B5EF4-FFF2-40B4-BE49-F238E27FC236}">
                <a16:creationId xmlns:a16="http://schemas.microsoft.com/office/drawing/2014/main" id="{E34E9128-2C29-C84A-8AC2-C6DE1ED5D72D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948" y="268141"/>
            <a:ext cx="514093" cy="514093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597E24B9-5DB7-C04E-9467-07F99CBC016D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2319" y="317300"/>
            <a:ext cx="1847967" cy="542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42776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duction_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Image 6">
            <a:extLst>
              <a:ext uri="{FF2B5EF4-FFF2-40B4-BE49-F238E27FC236}">
                <a16:creationId xmlns:a16="http://schemas.microsoft.com/office/drawing/2014/main" id="{1E30201C-9DB4-6A4B-8C34-BB9660A88DAB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30594" y="2349773"/>
            <a:ext cx="6930809" cy="21584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24252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re_ble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19">
            <a:extLst>
              <a:ext uri="{FF2B5EF4-FFF2-40B4-BE49-F238E27FC236}">
                <a16:creationId xmlns:a16="http://schemas.microsoft.com/office/drawing/2014/main" id="{E20934B6-4E0D-D449-8F2D-15CEC632C019}"/>
              </a:ext>
            </a:extLst>
          </p:cNvPr>
          <p:cNvSpPr/>
          <p:nvPr userDrawn="1"/>
        </p:nvSpPr>
        <p:spPr>
          <a:xfrm>
            <a:off x="-159026" y="-159026"/>
            <a:ext cx="12647805" cy="7329847"/>
          </a:xfrm>
          <a:prstGeom prst="rect">
            <a:avLst/>
          </a:prstGeom>
          <a:solidFill>
            <a:srgbClr val="223A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5" name="Imag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183" y="-7224703"/>
            <a:ext cx="14085290" cy="1860432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6599DB91-A5C8-DE4F-841C-48BD6FE6B82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5642" y="343512"/>
            <a:ext cx="6787275" cy="2749884"/>
          </a:xfrm>
          <a:prstGeom prst="rect">
            <a:avLst/>
          </a:prstGeom>
        </p:spPr>
        <p:txBody>
          <a:bodyPr anchor="b"/>
          <a:lstStyle>
            <a:lvl1pPr algn="r">
              <a:defRPr sz="4000" cap="all" baseline="0">
                <a:solidFill>
                  <a:schemeClr val="bg1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66B1332-5E8D-D54B-BF9C-134C7842915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5641" y="3729188"/>
            <a:ext cx="6787275" cy="2029585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150000"/>
              </a:lnSpc>
              <a:buNone/>
              <a:defRPr sz="2800" cap="all" baseline="0">
                <a:solidFill>
                  <a:schemeClr val="bg1"/>
                </a:solidFill>
                <a:latin typeface="Tw Cen MT" panose="020B0602020104020603" pitchFamily="34" charset="77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AJOUTER UN SOUS-TITRE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7A5C967-403E-BB4E-8EA0-543594CA72C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5641" y="6407680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chemeClr val="bg1"/>
                </a:solidFill>
                <a:latin typeface="Tw Cen MT" panose="020B0602020104020603" pitchFamily="34" charset="77"/>
              </a:defRPr>
            </a:lvl1pPr>
          </a:lstStyle>
          <a:p>
            <a:fld id="{5FCA5247-E213-F046-8FFF-CF2B49105C54}" type="datetime2">
              <a:rPr lang="fr-FR" smtClean="0"/>
              <a:t>mardi 13 décembre 2022</a:t>
            </a:fld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4FF4291-E6DC-2443-80C4-064AB2FDFA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97732" y="6433775"/>
            <a:ext cx="846667" cy="404375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chemeClr val="bg1"/>
                </a:solidFill>
                <a:latin typeface="Tw Cen MT" panose="020B0602020104020603" pitchFamily="34" charset="77"/>
              </a:defRPr>
            </a:lvl1pPr>
          </a:lstStyle>
          <a:p>
            <a:fld id="{391108DE-7E93-864B-8D87-8C182F01D05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14DE151D-1B24-2246-8A01-311D716537ED}"/>
              </a:ext>
            </a:extLst>
          </p:cNvPr>
          <p:cNvCxnSpPr>
            <a:cxnSpLocks/>
          </p:cNvCxnSpPr>
          <p:nvPr userDrawn="1"/>
        </p:nvCxnSpPr>
        <p:spPr>
          <a:xfrm>
            <a:off x="-169333" y="3429000"/>
            <a:ext cx="7014976" cy="0"/>
          </a:xfrm>
          <a:prstGeom prst="line">
            <a:avLst/>
          </a:prstGeom>
          <a:ln w="63500">
            <a:solidFill>
              <a:srgbClr val="8692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>
            <a:extLst>
              <a:ext uri="{FF2B5EF4-FFF2-40B4-BE49-F238E27FC236}">
                <a16:creationId xmlns:a16="http://schemas.microsoft.com/office/drawing/2014/main" id="{2871069D-524F-0D4D-88F9-A6F2F8EF64EE}"/>
              </a:ext>
            </a:extLst>
          </p:cNvPr>
          <p:cNvSpPr/>
          <p:nvPr userDrawn="1"/>
        </p:nvSpPr>
        <p:spPr>
          <a:xfrm>
            <a:off x="11370549" y="6556130"/>
            <a:ext cx="68224" cy="6822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sp>
        <p:nvSpPr>
          <p:cNvPr id="10" name="Espace réservé du pied de page 4">
            <a:extLst>
              <a:ext uri="{FF2B5EF4-FFF2-40B4-BE49-F238E27FC236}">
                <a16:creationId xmlns:a16="http://schemas.microsoft.com/office/drawing/2014/main" id="{7F1C64E8-7046-D74C-A993-81E32D29B2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407680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chemeClr val="bg1"/>
                </a:solidFill>
                <a:latin typeface="Tw Cen MT" panose="020B0602020104020603" pitchFamily="34" charset="77"/>
              </a:defRPr>
            </a:lvl1pPr>
          </a:lstStyle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02473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re_blanc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2072" y="-7216315"/>
            <a:ext cx="14085154" cy="18604140"/>
          </a:xfrm>
          <a:prstGeom prst="rect">
            <a:avLst/>
          </a:prstGeom>
        </p:spPr>
      </p:pic>
      <p:sp>
        <p:nvSpPr>
          <p:cNvPr id="2" name="Titre 1">
            <a:extLst>
              <a:ext uri="{FF2B5EF4-FFF2-40B4-BE49-F238E27FC236}">
                <a16:creationId xmlns:a16="http://schemas.microsoft.com/office/drawing/2014/main" id="{6599DB91-A5C8-DE4F-841C-48BD6FE6B82A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5642" y="343512"/>
            <a:ext cx="6787275" cy="2749884"/>
          </a:xfrm>
          <a:prstGeom prst="rect">
            <a:avLst/>
          </a:prstGeom>
        </p:spPr>
        <p:txBody>
          <a:bodyPr anchor="b"/>
          <a:lstStyle>
            <a:lvl1pPr algn="r">
              <a:defRPr sz="4000" cap="all" baseline="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 dirty="0"/>
              <a:t>MODIFIER LE TEXTE 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366B1332-5E8D-D54B-BF9C-134C78429155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155641" y="3729188"/>
            <a:ext cx="6787275" cy="2029585"/>
          </a:xfrm>
          <a:prstGeom prst="rect">
            <a:avLst/>
          </a:prstGeom>
        </p:spPr>
        <p:txBody>
          <a:bodyPr/>
          <a:lstStyle>
            <a:lvl1pPr marL="0" indent="0" algn="r">
              <a:lnSpc>
                <a:spcPct val="150000"/>
              </a:lnSpc>
              <a:buNone/>
              <a:defRPr sz="2800" cap="all" baseline="0">
                <a:solidFill>
                  <a:srgbClr val="223A66"/>
                </a:solidFill>
                <a:latin typeface="Tw Cen MT" panose="020B0602020104020603" pitchFamily="34" charset="77"/>
                <a:ea typeface="Gulim" panose="020B0600000101010101" pitchFamily="34" charset="-12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dirty="0"/>
              <a:t>AJOUTER UN SOUS-TITRE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7A5C967-403E-BB4E-8EA0-543594CA72C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5641" y="6390747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F4526C6-77EC-2B43-ADA5-56F3FA37216C}" type="datetime2">
              <a:rPr lang="fr-FR" smtClean="0"/>
              <a:t>mardi 13 décembre 2022</a:t>
            </a:fld>
            <a:endParaRPr lang="fr-FR" dirty="0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34FF4291-E6DC-2443-80C4-064AB2FDFA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97732" y="6416842"/>
            <a:ext cx="846667" cy="404375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91108DE-7E93-864B-8D87-8C182F01D05D}" type="slidenum">
              <a:rPr lang="fr-FR" smtClean="0"/>
              <a:pPr/>
              <a:t>‹N°›</a:t>
            </a:fld>
            <a:endParaRPr lang="fr-FR" dirty="0"/>
          </a:p>
        </p:txBody>
      </p:sp>
      <p:cxnSp>
        <p:nvCxnSpPr>
          <p:cNvPr id="7" name="Connecteur droit 6">
            <a:extLst>
              <a:ext uri="{FF2B5EF4-FFF2-40B4-BE49-F238E27FC236}">
                <a16:creationId xmlns:a16="http://schemas.microsoft.com/office/drawing/2014/main" id="{14DE151D-1B24-2246-8A01-311D716537ED}"/>
              </a:ext>
            </a:extLst>
          </p:cNvPr>
          <p:cNvCxnSpPr>
            <a:cxnSpLocks/>
          </p:cNvCxnSpPr>
          <p:nvPr userDrawn="1"/>
        </p:nvCxnSpPr>
        <p:spPr>
          <a:xfrm>
            <a:off x="0" y="3429000"/>
            <a:ext cx="6845643" cy="0"/>
          </a:xfrm>
          <a:prstGeom prst="line">
            <a:avLst/>
          </a:prstGeom>
          <a:ln w="63500">
            <a:solidFill>
              <a:srgbClr val="8692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Ellipse 7">
            <a:extLst>
              <a:ext uri="{FF2B5EF4-FFF2-40B4-BE49-F238E27FC236}">
                <a16:creationId xmlns:a16="http://schemas.microsoft.com/office/drawing/2014/main" id="{2871069D-524F-0D4D-88F9-A6F2F8EF64EE}"/>
              </a:ext>
            </a:extLst>
          </p:cNvPr>
          <p:cNvSpPr/>
          <p:nvPr userDrawn="1"/>
        </p:nvSpPr>
        <p:spPr>
          <a:xfrm>
            <a:off x="11370549" y="6539197"/>
            <a:ext cx="68224" cy="68224"/>
          </a:xfrm>
          <a:prstGeom prst="ellipse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sp>
        <p:nvSpPr>
          <p:cNvPr id="10" name="Espace réservé du pied de page 4">
            <a:extLst>
              <a:ext uri="{FF2B5EF4-FFF2-40B4-BE49-F238E27FC236}">
                <a16:creationId xmlns:a16="http://schemas.microsoft.com/office/drawing/2014/main" id="{7F1C64E8-7046-D74C-A993-81E32D29B2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90747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731985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titre 1">
            <a:extLst>
              <a:ext uri="{FF2B5EF4-FFF2-40B4-BE49-F238E27FC236}">
                <a16:creationId xmlns:a16="http://schemas.microsoft.com/office/drawing/2014/main" id="{F76A7326-DEB0-9747-88B0-B4F71AD17AC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0399" y="0"/>
            <a:ext cx="6756401" cy="1002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2400" cap="all" baseline="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53E0D22-B096-6A49-8B65-890E217D040D}"/>
              </a:ext>
            </a:extLst>
          </p:cNvPr>
          <p:cNvSpPr/>
          <p:nvPr userDrawn="1"/>
        </p:nvSpPr>
        <p:spPr>
          <a:xfrm>
            <a:off x="2773256" y="6716478"/>
            <a:ext cx="3181350" cy="149190"/>
          </a:xfrm>
          <a:prstGeom prst="rect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9100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CC87F69-54CB-C241-AC2E-E8600E5AB3A6}"/>
              </a:ext>
            </a:extLst>
          </p:cNvPr>
          <p:cNvSpPr/>
          <p:nvPr userDrawn="1"/>
        </p:nvSpPr>
        <p:spPr>
          <a:xfrm>
            <a:off x="5969113" y="6716478"/>
            <a:ext cx="3025613" cy="149190"/>
          </a:xfrm>
          <a:prstGeom prst="rect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59BFCE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DEA8FEF-CF0A-1A4D-994E-8DCCE1AF3EE0}"/>
              </a:ext>
            </a:extLst>
          </p:cNvPr>
          <p:cNvSpPr/>
          <p:nvPr userDrawn="1"/>
        </p:nvSpPr>
        <p:spPr>
          <a:xfrm>
            <a:off x="9009233" y="6716478"/>
            <a:ext cx="3182767" cy="149190"/>
          </a:xfrm>
          <a:prstGeom prst="rect">
            <a:avLst/>
          </a:prstGeom>
          <a:solidFill>
            <a:srgbClr val="D700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D7007F"/>
              </a:solidFill>
            </a:endParaRPr>
          </a:p>
        </p:txBody>
      </p:sp>
      <p:sp>
        <p:nvSpPr>
          <p:cNvPr id="14" name="Délai  13">
            <a:extLst>
              <a:ext uri="{FF2B5EF4-FFF2-40B4-BE49-F238E27FC236}">
                <a16:creationId xmlns:a16="http://schemas.microsoft.com/office/drawing/2014/main" id="{EE70850A-B7F1-F446-8B09-04FEE16EF71A}"/>
              </a:ext>
            </a:extLst>
          </p:cNvPr>
          <p:cNvSpPr/>
          <p:nvPr userDrawn="1"/>
        </p:nvSpPr>
        <p:spPr>
          <a:xfrm>
            <a:off x="2882117" y="6716478"/>
            <a:ext cx="167083" cy="149190"/>
          </a:xfrm>
          <a:prstGeom prst="flowChartDelay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5" name="Délai  14">
            <a:extLst>
              <a:ext uri="{FF2B5EF4-FFF2-40B4-BE49-F238E27FC236}">
                <a16:creationId xmlns:a16="http://schemas.microsoft.com/office/drawing/2014/main" id="{68B0A2E8-C441-B941-8D15-8857F1A98248}"/>
              </a:ext>
            </a:extLst>
          </p:cNvPr>
          <p:cNvSpPr/>
          <p:nvPr userDrawn="1"/>
        </p:nvSpPr>
        <p:spPr>
          <a:xfrm>
            <a:off x="5928917" y="6716478"/>
            <a:ext cx="167083" cy="149190"/>
          </a:xfrm>
          <a:prstGeom prst="flowChartDelay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6" name="Délai  15">
            <a:extLst>
              <a:ext uri="{FF2B5EF4-FFF2-40B4-BE49-F238E27FC236}">
                <a16:creationId xmlns:a16="http://schemas.microsoft.com/office/drawing/2014/main" id="{246D38D1-8A50-1942-BD1D-EE070E8D4954}"/>
              </a:ext>
            </a:extLst>
          </p:cNvPr>
          <p:cNvSpPr/>
          <p:nvPr userDrawn="1"/>
        </p:nvSpPr>
        <p:spPr>
          <a:xfrm>
            <a:off x="8974632" y="6716478"/>
            <a:ext cx="167083" cy="149190"/>
          </a:xfrm>
          <a:prstGeom prst="flowChartDelay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95BFB25-9E6A-3940-99F4-92841C78037A}"/>
              </a:ext>
            </a:extLst>
          </p:cNvPr>
          <p:cNvSpPr/>
          <p:nvPr userDrawn="1"/>
        </p:nvSpPr>
        <p:spPr>
          <a:xfrm>
            <a:off x="0" y="6716478"/>
            <a:ext cx="2919307" cy="149190"/>
          </a:xfrm>
          <a:prstGeom prst="rect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223A66"/>
              </a:solidFill>
            </a:endParaRPr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580B1361-0059-7B4F-A1EA-CAFFBB888FBD}"/>
              </a:ext>
            </a:extLst>
          </p:cNvPr>
          <p:cNvSpPr/>
          <p:nvPr userDrawn="1"/>
        </p:nvSpPr>
        <p:spPr>
          <a:xfrm>
            <a:off x="11370549" y="6539197"/>
            <a:ext cx="68224" cy="68224"/>
          </a:xfrm>
          <a:prstGeom prst="ellipse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3A21E6D4-1E93-B643-8911-66721B080AA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2319" y="317300"/>
            <a:ext cx="1847967" cy="542070"/>
          </a:xfrm>
          <a:prstGeom prst="rect">
            <a:avLst/>
          </a:prstGeom>
        </p:spPr>
      </p:pic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AB9379D2-CC5A-E14E-9144-071049BDC34C}"/>
              </a:ext>
            </a:extLst>
          </p:cNvPr>
          <p:cNvCxnSpPr>
            <a:cxnSpLocks/>
          </p:cNvCxnSpPr>
          <p:nvPr userDrawn="1"/>
        </p:nvCxnSpPr>
        <p:spPr>
          <a:xfrm>
            <a:off x="-53788" y="927426"/>
            <a:ext cx="7470588" cy="0"/>
          </a:xfrm>
          <a:prstGeom prst="line">
            <a:avLst/>
          </a:prstGeom>
          <a:ln w="53975">
            <a:solidFill>
              <a:srgbClr val="8692A7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Espace réservé de la date 3">
            <a:extLst>
              <a:ext uri="{FF2B5EF4-FFF2-40B4-BE49-F238E27FC236}">
                <a16:creationId xmlns:a16="http://schemas.microsoft.com/office/drawing/2014/main" id="{D01A1726-10D6-5C4A-A779-482655DF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5641" y="6390747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F4526C6-77EC-2B43-ADA5-56F3FA37216C}" type="datetime2">
              <a:rPr lang="fr-FR" smtClean="0"/>
              <a:t>mardi 13 décembre 2022</a:t>
            </a:fld>
            <a:endParaRPr lang="fr-FR" dirty="0"/>
          </a:p>
        </p:txBody>
      </p:sp>
      <p:sp>
        <p:nvSpPr>
          <p:cNvPr id="24" name="Espace réservé du numéro de diapositive 5">
            <a:extLst>
              <a:ext uri="{FF2B5EF4-FFF2-40B4-BE49-F238E27FC236}">
                <a16:creationId xmlns:a16="http://schemas.microsoft.com/office/drawing/2014/main" id="{4FCFC437-5AA2-9243-A1FF-1A43CF4F63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97732" y="6402328"/>
            <a:ext cx="846667" cy="404375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91108DE-7E93-864B-8D87-8C182F01D05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5" name="Espace réservé du pied de page 4">
            <a:extLst>
              <a:ext uri="{FF2B5EF4-FFF2-40B4-BE49-F238E27FC236}">
                <a16:creationId xmlns:a16="http://schemas.microsoft.com/office/drawing/2014/main" id="{6D889AA5-D3D1-D442-9D71-A8B5F6F867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90747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endParaRPr lang="fr-FR" dirty="0"/>
          </a:p>
        </p:txBody>
      </p:sp>
      <p:sp>
        <p:nvSpPr>
          <p:cNvPr id="26" name="Espace réservé du texte 3">
            <a:extLst>
              <a:ext uri="{FF2B5EF4-FFF2-40B4-BE49-F238E27FC236}">
                <a16:creationId xmlns:a16="http://schemas.microsoft.com/office/drawing/2014/main" id="{D6D7E06A-9D07-6B4B-8362-4AD01DC8972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9485" y="1348158"/>
            <a:ext cx="10453031" cy="4590790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4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</p:spTree>
    <p:extLst>
      <p:ext uri="{BB962C8B-B14F-4D97-AF65-F5344CB8AC3E}">
        <p14:creationId xmlns:p14="http://schemas.microsoft.com/office/powerpoint/2010/main" val="7055026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titre 1">
            <a:extLst>
              <a:ext uri="{FF2B5EF4-FFF2-40B4-BE49-F238E27FC236}">
                <a16:creationId xmlns:a16="http://schemas.microsoft.com/office/drawing/2014/main" id="{F76A7326-DEB0-9747-88B0-B4F71AD17AC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0399" y="0"/>
            <a:ext cx="6756401" cy="1002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2400" cap="all" baseline="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53E0D22-B096-6A49-8B65-890E217D040D}"/>
              </a:ext>
            </a:extLst>
          </p:cNvPr>
          <p:cNvSpPr/>
          <p:nvPr userDrawn="1"/>
        </p:nvSpPr>
        <p:spPr>
          <a:xfrm>
            <a:off x="2773256" y="6716478"/>
            <a:ext cx="3181350" cy="149190"/>
          </a:xfrm>
          <a:prstGeom prst="rect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9100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CC87F69-54CB-C241-AC2E-E8600E5AB3A6}"/>
              </a:ext>
            </a:extLst>
          </p:cNvPr>
          <p:cNvSpPr/>
          <p:nvPr userDrawn="1"/>
        </p:nvSpPr>
        <p:spPr>
          <a:xfrm>
            <a:off x="5969113" y="6716478"/>
            <a:ext cx="3025613" cy="149190"/>
          </a:xfrm>
          <a:prstGeom prst="rect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59BFCE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DEA8FEF-CF0A-1A4D-994E-8DCCE1AF3EE0}"/>
              </a:ext>
            </a:extLst>
          </p:cNvPr>
          <p:cNvSpPr/>
          <p:nvPr userDrawn="1"/>
        </p:nvSpPr>
        <p:spPr>
          <a:xfrm>
            <a:off x="9009233" y="6716478"/>
            <a:ext cx="3182767" cy="149190"/>
          </a:xfrm>
          <a:prstGeom prst="rect">
            <a:avLst/>
          </a:prstGeom>
          <a:solidFill>
            <a:srgbClr val="D700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D7007F"/>
              </a:solidFill>
            </a:endParaRPr>
          </a:p>
        </p:txBody>
      </p:sp>
      <p:sp>
        <p:nvSpPr>
          <p:cNvPr id="14" name="Délai  13">
            <a:extLst>
              <a:ext uri="{FF2B5EF4-FFF2-40B4-BE49-F238E27FC236}">
                <a16:creationId xmlns:a16="http://schemas.microsoft.com/office/drawing/2014/main" id="{EE70850A-B7F1-F446-8B09-04FEE16EF71A}"/>
              </a:ext>
            </a:extLst>
          </p:cNvPr>
          <p:cNvSpPr/>
          <p:nvPr userDrawn="1"/>
        </p:nvSpPr>
        <p:spPr>
          <a:xfrm>
            <a:off x="2882117" y="6716478"/>
            <a:ext cx="167083" cy="149190"/>
          </a:xfrm>
          <a:prstGeom prst="flowChartDelay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5" name="Délai  14">
            <a:extLst>
              <a:ext uri="{FF2B5EF4-FFF2-40B4-BE49-F238E27FC236}">
                <a16:creationId xmlns:a16="http://schemas.microsoft.com/office/drawing/2014/main" id="{68B0A2E8-C441-B941-8D15-8857F1A98248}"/>
              </a:ext>
            </a:extLst>
          </p:cNvPr>
          <p:cNvSpPr/>
          <p:nvPr userDrawn="1"/>
        </p:nvSpPr>
        <p:spPr>
          <a:xfrm>
            <a:off x="5928917" y="6716478"/>
            <a:ext cx="167083" cy="149190"/>
          </a:xfrm>
          <a:prstGeom prst="flowChartDelay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6" name="Délai  15">
            <a:extLst>
              <a:ext uri="{FF2B5EF4-FFF2-40B4-BE49-F238E27FC236}">
                <a16:creationId xmlns:a16="http://schemas.microsoft.com/office/drawing/2014/main" id="{246D38D1-8A50-1942-BD1D-EE070E8D4954}"/>
              </a:ext>
            </a:extLst>
          </p:cNvPr>
          <p:cNvSpPr/>
          <p:nvPr userDrawn="1"/>
        </p:nvSpPr>
        <p:spPr>
          <a:xfrm>
            <a:off x="8974632" y="6716478"/>
            <a:ext cx="167083" cy="149190"/>
          </a:xfrm>
          <a:prstGeom prst="flowChartDelay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95BFB25-9E6A-3940-99F4-92841C78037A}"/>
              </a:ext>
            </a:extLst>
          </p:cNvPr>
          <p:cNvSpPr/>
          <p:nvPr userDrawn="1"/>
        </p:nvSpPr>
        <p:spPr>
          <a:xfrm>
            <a:off x="0" y="6716478"/>
            <a:ext cx="2919307" cy="149190"/>
          </a:xfrm>
          <a:prstGeom prst="rect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223A66"/>
              </a:solidFill>
            </a:endParaRPr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580B1361-0059-7B4F-A1EA-CAFFBB888FBD}"/>
              </a:ext>
            </a:extLst>
          </p:cNvPr>
          <p:cNvSpPr/>
          <p:nvPr userDrawn="1"/>
        </p:nvSpPr>
        <p:spPr>
          <a:xfrm>
            <a:off x="11370549" y="6539197"/>
            <a:ext cx="68224" cy="68224"/>
          </a:xfrm>
          <a:prstGeom prst="ellipse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AB9379D2-CC5A-E14E-9144-071049BDC34C}"/>
              </a:ext>
            </a:extLst>
          </p:cNvPr>
          <p:cNvCxnSpPr>
            <a:cxnSpLocks/>
          </p:cNvCxnSpPr>
          <p:nvPr userDrawn="1"/>
        </p:nvCxnSpPr>
        <p:spPr>
          <a:xfrm>
            <a:off x="-53788" y="927426"/>
            <a:ext cx="7470588" cy="0"/>
          </a:xfrm>
          <a:prstGeom prst="line">
            <a:avLst/>
          </a:prstGeom>
          <a:ln w="53975">
            <a:solidFill>
              <a:srgbClr val="8490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Espace réservé de la date 3">
            <a:extLst>
              <a:ext uri="{FF2B5EF4-FFF2-40B4-BE49-F238E27FC236}">
                <a16:creationId xmlns:a16="http://schemas.microsoft.com/office/drawing/2014/main" id="{D01A1726-10D6-5C4A-A779-482655DF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5641" y="6390747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F4526C6-77EC-2B43-ADA5-56F3FA37216C}" type="datetime2">
              <a:rPr lang="fr-FR" smtClean="0"/>
              <a:t>mardi 13 décembre 2022</a:t>
            </a:fld>
            <a:endParaRPr lang="fr-FR" dirty="0"/>
          </a:p>
        </p:txBody>
      </p:sp>
      <p:sp>
        <p:nvSpPr>
          <p:cNvPr id="24" name="Espace réservé du numéro de diapositive 5">
            <a:extLst>
              <a:ext uri="{FF2B5EF4-FFF2-40B4-BE49-F238E27FC236}">
                <a16:creationId xmlns:a16="http://schemas.microsoft.com/office/drawing/2014/main" id="{4FCFC437-5AA2-9243-A1FF-1A43CF4F63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97732" y="6402328"/>
            <a:ext cx="846667" cy="404375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91108DE-7E93-864B-8D87-8C182F01D05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5" name="Espace réservé du pied de page 4">
            <a:extLst>
              <a:ext uri="{FF2B5EF4-FFF2-40B4-BE49-F238E27FC236}">
                <a16:creationId xmlns:a16="http://schemas.microsoft.com/office/drawing/2014/main" id="{6D889AA5-D3D1-D442-9D71-A8B5F6F867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90747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endParaRPr lang="fr-FR" dirty="0"/>
          </a:p>
        </p:txBody>
      </p:sp>
      <p:sp>
        <p:nvSpPr>
          <p:cNvPr id="27" name="Espace réservé du contenu 2">
            <a:extLst>
              <a:ext uri="{FF2B5EF4-FFF2-40B4-BE49-F238E27FC236}">
                <a16:creationId xmlns:a16="http://schemas.microsoft.com/office/drawing/2014/main" id="{AA8E2203-6A87-1845-A5F7-04EA2C4EC863}"/>
              </a:ext>
            </a:extLst>
          </p:cNvPr>
          <p:cNvSpPr>
            <a:spLocks noGrp="1"/>
          </p:cNvSpPr>
          <p:nvPr>
            <p:ph idx="16" hasCustomPrompt="1"/>
          </p:nvPr>
        </p:nvSpPr>
        <p:spPr>
          <a:xfrm>
            <a:off x="838200" y="3732297"/>
            <a:ext cx="10515600" cy="512660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rgbClr val="223A66"/>
              </a:buClr>
              <a:buSzPct val="90000"/>
              <a:buFont typeface="ZapfDingbatsITC" pitchFamily="2" charset="0"/>
              <a:buChar char="➤"/>
              <a:defRPr sz="18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685800" indent="-228600">
              <a:buClr>
                <a:srgbClr val="223A66"/>
              </a:buClr>
              <a:buFont typeface="LucidaGrande" panose="020B0600040502020204" pitchFamily="34" charset="0"/>
              <a:buChar char="◦"/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2pPr>
            <a:lvl3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3pPr>
            <a:lvl4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5pPr>
          </a:lstStyle>
          <a:p>
            <a:pPr lvl="0"/>
            <a:r>
              <a:rPr lang="fr-FR" dirty="0"/>
              <a:t> Modifier les styles du texte du masque</a:t>
            </a:r>
          </a:p>
        </p:txBody>
      </p:sp>
      <p:sp>
        <p:nvSpPr>
          <p:cNvPr id="28" name="Espace réservé du contenu 2">
            <a:extLst>
              <a:ext uri="{FF2B5EF4-FFF2-40B4-BE49-F238E27FC236}">
                <a16:creationId xmlns:a16="http://schemas.microsoft.com/office/drawing/2014/main" id="{AA8E2203-6A87-1845-A5F7-04EA2C4EC863}"/>
              </a:ext>
            </a:extLst>
          </p:cNvPr>
          <p:cNvSpPr>
            <a:spLocks noGrp="1"/>
          </p:cNvSpPr>
          <p:nvPr>
            <p:ph idx="17" hasCustomPrompt="1"/>
          </p:nvPr>
        </p:nvSpPr>
        <p:spPr>
          <a:xfrm>
            <a:off x="838200" y="3107515"/>
            <a:ext cx="10515600" cy="512660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rgbClr val="223A66"/>
              </a:buClr>
              <a:buSzPct val="90000"/>
              <a:buFont typeface="ZapfDingbatsITC" pitchFamily="2" charset="0"/>
              <a:buChar char="➤"/>
              <a:defRPr sz="18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685800" indent="-228600">
              <a:buClr>
                <a:srgbClr val="223A66"/>
              </a:buClr>
              <a:buFont typeface="LucidaGrande" panose="020B0600040502020204" pitchFamily="34" charset="0"/>
              <a:buChar char="◦"/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2pPr>
            <a:lvl3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3pPr>
            <a:lvl4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5pPr>
          </a:lstStyle>
          <a:p>
            <a:pPr lvl="0"/>
            <a:r>
              <a:rPr lang="fr-FR" dirty="0"/>
              <a:t> Modifier les styles du texte du masque</a:t>
            </a:r>
          </a:p>
        </p:txBody>
      </p:sp>
      <p:sp>
        <p:nvSpPr>
          <p:cNvPr id="29" name="Espace réservé du contenu 2">
            <a:extLst>
              <a:ext uri="{FF2B5EF4-FFF2-40B4-BE49-F238E27FC236}">
                <a16:creationId xmlns:a16="http://schemas.microsoft.com/office/drawing/2014/main" id="{AA8E2203-6A87-1845-A5F7-04EA2C4EC863}"/>
              </a:ext>
            </a:extLst>
          </p:cNvPr>
          <p:cNvSpPr>
            <a:spLocks noGrp="1"/>
          </p:cNvSpPr>
          <p:nvPr>
            <p:ph idx="18" hasCustomPrompt="1"/>
          </p:nvPr>
        </p:nvSpPr>
        <p:spPr>
          <a:xfrm>
            <a:off x="838200" y="2482733"/>
            <a:ext cx="10515600" cy="512660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rgbClr val="223A66"/>
              </a:buClr>
              <a:buSzPct val="90000"/>
              <a:buFont typeface="ZapfDingbatsITC" pitchFamily="2" charset="0"/>
              <a:buChar char="➤"/>
              <a:defRPr sz="18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685800" indent="-228600">
              <a:buClr>
                <a:srgbClr val="223A66"/>
              </a:buClr>
              <a:buFont typeface="LucidaGrande" panose="020B0600040502020204" pitchFamily="34" charset="0"/>
              <a:buChar char="◦"/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2pPr>
            <a:lvl3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3pPr>
            <a:lvl4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5pPr>
          </a:lstStyle>
          <a:p>
            <a:pPr lvl="0"/>
            <a:r>
              <a:rPr lang="fr-FR" dirty="0"/>
              <a:t> Modifier les styles du texte du masque</a:t>
            </a:r>
          </a:p>
        </p:txBody>
      </p:sp>
      <p:sp>
        <p:nvSpPr>
          <p:cNvPr id="30" name="Espace réservé du contenu 2">
            <a:extLst>
              <a:ext uri="{FF2B5EF4-FFF2-40B4-BE49-F238E27FC236}">
                <a16:creationId xmlns:a16="http://schemas.microsoft.com/office/drawing/2014/main" id="{AA8E2203-6A87-1845-A5F7-04EA2C4EC863}"/>
              </a:ext>
            </a:extLst>
          </p:cNvPr>
          <p:cNvSpPr>
            <a:spLocks noGrp="1"/>
          </p:cNvSpPr>
          <p:nvPr>
            <p:ph idx="19" hasCustomPrompt="1"/>
          </p:nvPr>
        </p:nvSpPr>
        <p:spPr>
          <a:xfrm>
            <a:off x="838200" y="1857951"/>
            <a:ext cx="10515600" cy="512660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rgbClr val="223A66"/>
              </a:buClr>
              <a:buSzPct val="90000"/>
              <a:buFont typeface="ZapfDingbatsITC" pitchFamily="2" charset="0"/>
              <a:buChar char="➤"/>
              <a:defRPr sz="18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685800" indent="-228600">
              <a:buClr>
                <a:srgbClr val="223A66"/>
              </a:buClr>
              <a:buFont typeface="LucidaGrande" panose="020B0600040502020204" pitchFamily="34" charset="0"/>
              <a:buChar char="◦"/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2pPr>
            <a:lvl3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3pPr>
            <a:lvl4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5pPr>
          </a:lstStyle>
          <a:p>
            <a:pPr lvl="0"/>
            <a:r>
              <a:rPr lang="fr-FR" dirty="0"/>
              <a:t> Modifier les styles du texte du masque</a:t>
            </a:r>
          </a:p>
        </p:txBody>
      </p:sp>
      <p:pic>
        <p:nvPicPr>
          <p:cNvPr id="26" name="Image 25">
            <a:extLst>
              <a:ext uri="{FF2B5EF4-FFF2-40B4-BE49-F238E27FC236}">
                <a16:creationId xmlns:a16="http://schemas.microsoft.com/office/drawing/2014/main" id="{E3135AD6-57C0-1C4A-B1F7-B6C33DE3DC8E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2319" y="317300"/>
            <a:ext cx="1847967" cy="542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90196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resentation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contenu 2">
            <a:extLst>
              <a:ext uri="{FF2B5EF4-FFF2-40B4-BE49-F238E27FC236}">
                <a16:creationId xmlns:a16="http://schemas.microsoft.com/office/drawing/2014/main" id="{0FEC40B7-2207-8F47-BE98-8889C135168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303261"/>
            <a:ext cx="10515600" cy="4786472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rgbClr val="223A66"/>
              </a:buClr>
              <a:buSzPct val="90000"/>
              <a:buFont typeface="ZapfDingbatsITC" charset="0"/>
              <a:buChar char="➤"/>
              <a:defRPr sz="18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685800" indent="-228600">
              <a:buClr>
                <a:srgbClr val="223A66"/>
              </a:buClr>
              <a:buFont typeface="LucidaGrande" panose="020B0600040502020204" pitchFamily="34" charset="0"/>
              <a:buChar char="◦"/>
              <a:defRPr sz="14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2pPr>
            <a:lvl3pPr>
              <a:buClr>
                <a:srgbClr val="223A66"/>
              </a:buClr>
              <a:defRPr sz="14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3pPr>
            <a:lvl4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>
              <a:buClr>
                <a:srgbClr val="223A66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5pPr>
          </a:lstStyle>
          <a:p>
            <a:pPr lvl="0"/>
            <a:r>
              <a:rPr lang="fr-FR" dirty="0"/>
              <a:t>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10" name="Espace réservé du titre 1">
            <a:extLst>
              <a:ext uri="{FF2B5EF4-FFF2-40B4-BE49-F238E27FC236}">
                <a16:creationId xmlns:a16="http://schemas.microsoft.com/office/drawing/2014/main" id="{F76A7326-DEB0-9747-88B0-B4F71AD17AC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0399" y="0"/>
            <a:ext cx="6756401" cy="1002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2400" cap="all" baseline="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853E0D22-B096-6A49-8B65-890E217D040D}"/>
              </a:ext>
            </a:extLst>
          </p:cNvPr>
          <p:cNvSpPr/>
          <p:nvPr userDrawn="1"/>
        </p:nvSpPr>
        <p:spPr>
          <a:xfrm>
            <a:off x="2773256" y="6716478"/>
            <a:ext cx="3181350" cy="149190"/>
          </a:xfrm>
          <a:prstGeom prst="rect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FF9100"/>
              </a:solidFill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9CC87F69-54CB-C241-AC2E-E8600E5AB3A6}"/>
              </a:ext>
            </a:extLst>
          </p:cNvPr>
          <p:cNvSpPr/>
          <p:nvPr userDrawn="1"/>
        </p:nvSpPr>
        <p:spPr>
          <a:xfrm>
            <a:off x="5969113" y="6716478"/>
            <a:ext cx="3025613" cy="149190"/>
          </a:xfrm>
          <a:prstGeom prst="rect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59BFCE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DEA8FEF-CF0A-1A4D-994E-8DCCE1AF3EE0}"/>
              </a:ext>
            </a:extLst>
          </p:cNvPr>
          <p:cNvSpPr/>
          <p:nvPr userDrawn="1"/>
        </p:nvSpPr>
        <p:spPr>
          <a:xfrm>
            <a:off x="9009233" y="6716478"/>
            <a:ext cx="3182767" cy="149190"/>
          </a:xfrm>
          <a:prstGeom prst="rect">
            <a:avLst/>
          </a:prstGeom>
          <a:solidFill>
            <a:srgbClr val="D700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D7007F"/>
              </a:solidFill>
            </a:endParaRPr>
          </a:p>
        </p:txBody>
      </p:sp>
      <p:sp>
        <p:nvSpPr>
          <p:cNvPr id="14" name="Délai  13">
            <a:extLst>
              <a:ext uri="{FF2B5EF4-FFF2-40B4-BE49-F238E27FC236}">
                <a16:creationId xmlns:a16="http://schemas.microsoft.com/office/drawing/2014/main" id="{EE70850A-B7F1-F446-8B09-04FEE16EF71A}"/>
              </a:ext>
            </a:extLst>
          </p:cNvPr>
          <p:cNvSpPr/>
          <p:nvPr userDrawn="1"/>
        </p:nvSpPr>
        <p:spPr>
          <a:xfrm>
            <a:off x="2882117" y="6716478"/>
            <a:ext cx="167083" cy="149190"/>
          </a:xfrm>
          <a:prstGeom prst="flowChartDelay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5" name="Délai  14">
            <a:extLst>
              <a:ext uri="{FF2B5EF4-FFF2-40B4-BE49-F238E27FC236}">
                <a16:creationId xmlns:a16="http://schemas.microsoft.com/office/drawing/2014/main" id="{68B0A2E8-C441-B941-8D15-8857F1A98248}"/>
              </a:ext>
            </a:extLst>
          </p:cNvPr>
          <p:cNvSpPr/>
          <p:nvPr userDrawn="1"/>
        </p:nvSpPr>
        <p:spPr>
          <a:xfrm>
            <a:off x="5928917" y="6716478"/>
            <a:ext cx="167083" cy="149190"/>
          </a:xfrm>
          <a:prstGeom prst="flowChartDelay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6" name="Délai  15">
            <a:extLst>
              <a:ext uri="{FF2B5EF4-FFF2-40B4-BE49-F238E27FC236}">
                <a16:creationId xmlns:a16="http://schemas.microsoft.com/office/drawing/2014/main" id="{246D38D1-8A50-1942-BD1D-EE070E8D4954}"/>
              </a:ext>
            </a:extLst>
          </p:cNvPr>
          <p:cNvSpPr/>
          <p:nvPr userDrawn="1"/>
        </p:nvSpPr>
        <p:spPr>
          <a:xfrm>
            <a:off x="8974632" y="6716478"/>
            <a:ext cx="167083" cy="149190"/>
          </a:xfrm>
          <a:prstGeom prst="flowChartDelay">
            <a:avLst/>
          </a:prstGeom>
          <a:solidFill>
            <a:srgbClr val="59BFC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595BFB25-9E6A-3940-99F4-92841C78037A}"/>
              </a:ext>
            </a:extLst>
          </p:cNvPr>
          <p:cNvSpPr/>
          <p:nvPr userDrawn="1"/>
        </p:nvSpPr>
        <p:spPr>
          <a:xfrm>
            <a:off x="0" y="6716478"/>
            <a:ext cx="2919307" cy="149190"/>
          </a:xfrm>
          <a:prstGeom prst="rect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223A66"/>
              </a:solidFill>
            </a:endParaRPr>
          </a:p>
        </p:txBody>
      </p:sp>
      <p:sp>
        <p:nvSpPr>
          <p:cNvPr id="20" name="Ellipse 19">
            <a:extLst>
              <a:ext uri="{FF2B5EF4-FFF2-40B4-BE49-F238E27FC236}">
                <a16:creationId xmlns:a16="http://schemas.microsoft.com/office/drawing/2014/main" id="{580B1361-0059-7B4F-A1EA-CAFFBB888FBD}"/>
              </a:ext>
            </a:extLst>
          </p:cNvPr>
          <p:cNvSpPr/>
          <p:nvPr userDrawn="1"/>
        </p:nvSpPr>
        <p:spPr>
          <a:xfrm>
            <a:off x="11370549" y="6539197"/>
            <a:ext cx="68224" cy="68224"/>
          </a:xfrm>
          <a:prstGeom prst="ellipse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cxnSp>
        <p:nvCxnSpPr>
          <p:cNvPr id="22" name="Connecteur droit 21">
            <a:extLst>
              <a:ext uri="{FF2B5EF4-FFF2-40B4-BE49-F238E27FC236}">
                <a16:creationId xmlns:a16="http://schemas.microsoft.com/office/drawing/2014/main" id="{AB9379D2-CC5A-E14E-9144-071049BDC34C}"/>
              </a:ext>
            </a:extLst>
          </p:cNvPr>
          <p:cNvCxnSpPr>
            <a:cxnSpLocks/>
          </p:cNvCxnSpPr>
          <p:nvPr userDrawn="1"/>
        </p:nvCxnSpPr>
        <p:spPr>
          <a:xfrm>
            <a:off x="-53788" y="927426"/>
            <a:ext cx="7470588" cy="0"/>
          </a:xfrm>
          <a:prstGeom prst="line">
            <a:avLst/>
          </a:prstGeom>
          <a:ln w="53975">
            <a:solidFill>
              <a:srgbClr val="8490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Espace réservé de la date 3">
            <a:extLst>
              <a:ext uri="{FF2B5EF4-FFF2-40B4-BE49-F238E27FC236}">
                <a16:creationId xmlns:a16="http://schemas.microsoft.com/office/drawing/2014/main" id="{D01A1726-10D6-5C4A-A779-482655DF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5641" y="6390747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F4526C6-77EC-2B43-ADA5-56F3FA37216C}" type="datetime2">
              <a:rPr lang="fr-FR" smtClean="0"/>
              <a:t>mardi 13 décembre 2022</a:t>
            </a:fld>
            <a:endParaRPr lang="fr-FR" dirty="0"/>
          </a:p>
        </p:txBody>
      </p:sp>
      <p:sp>
        <p:nvSpPr>
          <p:cNvPr id="24" name="Espace réservé du numéro de diapositive 5">
            <a:extLst>
              <a:ext uri="{FF2B5EF4-FFF2-40B4-BE49-F238E27FC236}">
                <a16:creationId xmlns:a16="http://schemas.microsoft.com/office/drawing/2014/main" id="{4FCFC437-5AA2-9243-A1FF-1A43CF4F63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97732" y="6402328"/>
            <a:ext cx="846667" cy="404375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91108DE-7E93-864B-8D87-8C182F01D05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5" name="Espace réservé du pied de page 4">
            <a:extLst>
              <a:ext uri="{FF2B5EF4-FFF2-40B4-BE49-F238E27FC236}">
                <a16:creationId xmlns:a16="http://schemas.microsoft.com/office/drawing/2014/main" id="{6D889AA5-D3D1-D442-9D71-A8B5F6F867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90747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endParaRPr lang="fr-FR" dirty="0"/>
          </a:p>
        </p:txBody>
      </p:sp>
      <p:pic>
        <p:nvPicPr>
          <p:cNvPr id="18" name="Image 17">
            <a:extLst>
              <a:ext uri="{FF2B5EF4-FFF2-40B4-BE49-F238E27FC236}">
                <a16:creationId xmlns:a16="http://schemas.microsoft.com/office/drawing/2014/main" id="{0B67CF79-3016-D547-9809-76FE5BEB68E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2319" y="317300"/>
            <a:ext cx="1847967" cy="542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054681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turation_de_proj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1">
            <a:extLst>
              <a:ext uri="{FF2B5EF4-FFF2-40B4-BE49-F238E27FC236}">
                <a16:creationId xmlns:a16="http://schemas.microsoft.com/office/drawing/2014/main" id="{39064BA3-3FB4-524C-A88E-4719C3EEF8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0399" y="0"/>
            <a:ext cx="6756401" cy="1002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2400" cap="all" baseline="0">
                <a:solidFill>
                  <a:srgbClr val="59BFCE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F68C65B7-1C27-5148-88EF-2F3693C5BB13}"/>
              </a:ext>
            </a:extLst>
          </p:cNvPr>
          <p:cNvCxnSpPr>
            <a:cxnSpLocks/>
          </p:cNvCxnSpPr>
          <p:nvPr userDrawn="1"/>
        </p:nvCxnSpPr>
        <p:spPr>
          <a:xfrm>
            <a:off x="-53009" y="927426"/>
            <a:ext cx="7469809" cy="0"/>
          </a:xfrm>
          <a:prstGeom prst="line">
            <a:avLst/>
          </a:prstGeom>
          <a:ln w="53975">
            <a:solidFill>
              <a:srgbClr val="8490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AE1B20DB-C52F-0347-A83B-C396EEED40A8}"/>
              </a:ext>
            </a:extLst>
          </p:cNvPr>
          <p:cNvSpPr/>
          <p:nvPr userDrawn="1"/>
        </p:nvSpPr>
        <p:spPr>
          <a:xfrm>
            <a:off x="10511204" y="6714120"/>
            <a:ext cx="1680796" cy="146237"/>
          </a:xfrm>
          <a:prstGeom prst="rect">
            <a:avLst/>
          </a:prstGeom>
          <a:solidFill>
            <a:srgbClr val="D700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grpSp>
        <p:nvGrpSpPr>
          <p:cNvPr id="14" name="Grouper 4">
            <a:extLst>
              <a:ext uri="{FF2B5EF4-FFF2-40B4-BE49-F238E27FC236}">
                <a16:creationId xmlns:a16="http://schemas.microsoft.com/office/drawing/2014/main" id="{6DFE8DCE-B306-1448-8675-8A0920F48CC6}"/>
              </a:ext>
            </a:extLst>
          </p:cNvPr>
          <p:cNvGrpSpPr/>
          <p:nvPr userDrawn="1"/>
        </p:nvGrpSpPr>
        <p:grpSpPr>
          <a:xfrm>
            <a:off x="3026181" y="6714120"/>
            <a:ext cx="7611238" cy="146237"/>
            <a:chOff x="3026181" y="6518742"/>
            <a:chExt cx="7611238" cy="146237"/>
          </a:xfrm>
          <a:solidFill>
            <a:srgbClr val="59BFCE"/>
          </a:solidFill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79614604-C7BC-DC40-AE87-E92CE61EA91B}"/>
                </a:ext>
              </a:extLst>
            </p:cNvPr>
            <p:cNvSpPr/>
            <p:nvPr/>
          </p:nvSpPr>
          <p:spPr>
            <a:xfrm>
              <a:off x="3026181" y="6518742"/>
              <a:ext cx="7485023" cy="14623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1CD3CE"/>
                </a:solidFill>
              </a:endParaRPr>
            </a:p>
          </p:txBody>
        </p:sp>
        <p:sp>
          <p:nvSpPr>
            <p:cNvPr id="16" name="Délai  15">
              <a:extLst>
                <a:ext uri="{FF2B5EF4-FFF2-40B4-BE49-F238E27FC236}">
                  <a16:creationId xmlns:a16="http://schemas.microsoft.com/office/drawing/2014/main" id="{81BD0074-5ACD-3F4D-BBB2-462ACAB782C3}"/>
                </a:ext>
              </a:extLst>
            </p:cNvPr>
            <p:cNvSpPr/>
            <p:nvPr/>
          </p:nvSpPr>
          <p:spPr>
            <a:xfrm>
              <a:off x="10473643" y="6518742"/>
              <a:ext cx="163776" cy="146237"/>
            </a:xfrm>
            <a:prstGeom prst="flowChartDelay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19084C"/>
                </a:solidFill>
              </a:endParaRPr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9F283C8D-754C-6E46-815B-6B484D6D32FE}"/>
              </a:ext>
            </a:extLst>
          </p:cNvPr>
          <p:cNvSpPr/>
          <p:nvPr userDrawn="1"/>
        </p:nvSpPr>
        <p:spPr>
          <a:xfrm>
            <a:off x="1441892" y="6714120"/>
            <a:ext cx="1541059" cy="146237"/>
          </a:xfrm>
          <a:prstGeom prst="rect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8" name="Délai  17">
            <a:extLst>
              <a:ext uri="{FF2B5EF4-FFF2-40B4-BE49-F238E27FC236}">
                <a16:creationId xmlns:a16="http://schemas.microsoft.com/office/drawing/2014/main" id="{F90C8FDB-D219-B54F-BC42-132B5653142B}"/>
              </a:ext>
            </a:extLst>
          </p:cNvPr>
          <p:cNvSpPr/>
          <p:nvPr userDrawn="1"/>
        </p:nvSpPr>
        <p:spPr>
          <a:xfrm>
            <a:off x="2947425" y="6714120"/>
            <a:ext cx="163776" cy="146237"/>
          </a:xfrm>
          <a:prstGeom prst="flowChartDelay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44F7EF2-DDD8-464D-BFD8-BB617EECEC0E}"/>
              </a:ext>
            </a:extLst>
          </p:cNvPr>
          <p:cNvSpPr/>
          <p:nvPr userDrawn="1"/>
        </p:nvSpPr>
        <p:spPr>
          <a:xfrm>
            <a:off x="0" y="6714120"/>
            <a:ext cx="1414770" cy="146237"/>
          </a:xfrm>
          <a:prstGeom prst="rect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20" name="Délai  19">
            <a:extLst>
              <a:ext uri="{FF2B5EF4-FFF2-40B4-BE49-F238E27FC236}">
                <a16:creationId xmlns:a16="http://schemas.microsoft.com/office/drawing/2014/main" id="{B7B563DF-86A9-1C46-A8EB-05B8A1E3CF0E}"/>
              </a:ext>
            </a:extLst>
          </p:cNvPr>
          <p:cNvSpPr/>
          <p:nvPr userDrawn="1"/>
        </p:nvSpPr>
        <p:spPr>
          <a:xfrm>
            <a:off x="1379244" y="6714120"/>
            <a:ext cx="163776" cy="146237"/>
          </a:xfrm>
          <a:prstGeom prst="flowChartDelay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pic>
        <p:nvPicPr>
          <p:cNvPr id="21" name="Image 20">
            <a:extLst>
              <a:ext uri="{FF2B5EF4-FFF2-40B4-BE49-F238E27FC236}">
                <a16:creationId xmlns:a16="http://schemas.microsoft.com/office/drawing/2014/main" id="{AC4E6D4F-C72D-BF4D-83F0-EBAD5ECAC5F7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948" y="268141"/>
            <a:ext cx="514093" cy="514093"/>
          </a:xfrm>
          <a:prstGeom prst="rect">
            <a:avLst/>
          </a:prstGeom>
        </p:spPr>
      </p:pic>
      <p:sp>
        <p:nvSpPr>
          <p:cNvPr id="22" name="Ellipse 21">
            <a:extLst>
              <a:ext uri="{FF2B5EF4-FFF2-40B4-BE49-F238E27FC236}">
                <a16:creationId xmlns:a16="http://schemas.microsoft.com/office/drawing/2014/main" id="{631B2BCF-82E6-6F42-B87D-1B1CB3F28015}"/>
              </a:ext>
            </a:extLst>
          </p:cNvPr>
          <p:cNvSpPr/>
          <p:nvPr userDrawn="1"/>
        </p:nvSpPr>
        <p:spPr>
          <a:xfrm>
            <a:off x="11370549" y="6539197"/>
            <a:ext cx="68224" cy="68224"/>
          </a:xfrm>
          <a:prstGeom prst="ellipse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sp>
        <p:nvSpPr>
          <p:cNvPr id="23" name="Espace réservé de la date 3">
            <a:extLst>
              <a:ext uri="{FF2B5EF4-FFF2-40B4-BE49-F238E27FC236}">
                <a16:creationId xmlns:a16="http://schemas.microsoft.com/office/drawing/2014/main" id="{C70A4396-5880-2840-8BCD-9CF0F59AF1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5641" y="6390747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F4526C6-77EC-2B43-ADA5-56F3FA37216C}" type="datetime2">
              <a:rPr lang="fr-FR" smtClean="0"/>
              <a:t>mardi 13 décembre 2022</a:t>
            </a:fld>
            <a:endParaRPr lang="fr-FR" dirty="0"/>
          </a:p>
        </p:txBody>
      </p:sp>
      <p:sp>
        <p:nvSpPr>
          <p:cNvPr id="24" name="Espace réservé du numéro de diapositive 5">
            <a:extLst>
              <a:ext uri="{FF2B5EF4-FFF2-40B4-BE49-F238E27FC236}">
                <a16:creationId xmlns:a16="http://schemas.microsoft.com/office/drawing/2014/main" id="{FB97D44C-7BA6-504D-903E-DB71D6DA2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97732" y="6402328"/>
            <a:ext cx="846667" cy="404375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91108DE-7E93-864B-8D87-8C182F01D05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5" name="Espace réservé du pied de page 4">
            <a:extLst>
              <a:ext uri="{FF2B5EF4-FFF2-40B4-BE49-F238E27FC236}">
                <a16:creationId xmlns:a16="http://schemas.microsoft.com/office/drawing/2014/main" id="{9AB96A9C-2B24-C54F-9C9F-B5C744756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90747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endParaRPr lang="fr-FR" dirty="0"/>
          </a:p>
        </p:txBody>
      </p:sp>
      <p:sp>
        <p:nvSpPr>
          <p:cNvPr id="26" name="Espace réservé du texte 3">
            <a:extLst>
              <a:ext uri="{FF2B5EF4-FFF2-40B4-BE49-F238E27FC236}">
                <a16:creationId xmlns:a16="http://schemas.microsoft.com/office/drawing/2014/main" id="{19259F39-B3A6-2E4F-A885-B62C96D2A1B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9485" y="1348158"/>
            <a:ext cx="10453031" cy="4590790"/>
          </a:xfrm>
          <a:prstGeom prst="rect">
            <a:avLst/>
          </a:prstGeom>
        </p:spPr>
        <p:txBody>
          <a:bodyPr/>
          <a:lstStyle>
            <a:lvl1pPr marL="0" indent="0" algn="just">
              <a:buNone/>
              <a:defRPr sz="14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dirty="0"/>
              <a:t>Modifier les styles du texte du masque</a:t>
            </a:r>
          </a:p>
        </p:txBody>
      </p:sp>
      <p:pic>
        <p:nvPicPr>
          <p:cNvPr id="27" name="Image 26">
            <a:extLst>
              <a:ext uri="{FF2B5EF4-FFF2-40B4-BE49-F238E27FC236}">
                <a16:creationId xmlns:a16="http://schemas.microsoft.com/office/drawing/2014/main" id="{807BE816-AE22-E249-A8C5-5C4E2D01A1E7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2319" y="317300"/>
            <a:ext cx="1847967" cy="542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63209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turation_de_projets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Espace réservé du titre 1">
            <a:extLst>
              <a:ext uri="{FF2B5EF4-FFF2-40B4-BE49-F238E27FC236}">
                <a16:creationId xmlns:a16="http://schemas.microsoft.com/office/drawing/2014/main" id="{39064BA3-3FB4-524C-A88E-4719C3EEF8D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60399" y="0"/>
            <a:ext cx="6756401" cy="100224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2400" cap="all" baseline="0">
                <a:solidFill>
                  <a:srgbClr val="59BFCE"/>
                </a:solidFill>
                <a:latin typeface="Tw Cen MT" panose="020B0602020104020603" pitchFamily="34" charset="77"/>
              </a:defRPr>
            </a:lvl1pPr>
          </a:lstStyle>
          <a:p>
            <a:r>
              <a:rPr lang="fr-FR" dirty="0"/>
              <a:t>MODIFIEZ LE STYLE DU TITRE</a:t>
            </a:r>
          </a:p>
        </p:txBody>
      </p:sp>
      <p:sp>
        <p:nvSpPr>
          <p:cNvPr id="7" name="Espace réservé du contenu 2">
            <a:extLst>
              <a:ext uri="{FF2B5EF4-FFF2-40B4-BE49-F238E27FC236}">
                <a16:creationId xmlns:a16="http://schemas.microsoft.com/office/drawing/2014/main" id="{0BAFE69D-481C-8D4D-919C-2DFA8D4D3E43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838200" y="1303261"/>
            <a:ext cx="10515600" cy="4786472"/>
          </a:xfrm>
          <a:prstGeom prst="rect">
            <a:avLst/>
          </a:prstGeom>
        </p:spPr>
        <p:txBody>
          <a:bodyPr/>
          <a:lstStyle>
            <a:lvl1pPr marL="228600" indent="-228600">
              <a:buClr>
                <a:srgbClr val="59BFCE"/>
              </a:buClr>
              <a:buSzPct val="90000"/>
              <a:buFont typeface="ZapfDingbatsITC" charset="0"/>
              <a:buChar char="➤"/>
              <a:defRPr sz="18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685800" indent="-228600">
              <a:buClr>
                <a:srgbClr val="59BFCE"/>
              </a:buClr>
              <a:buFont typeface="LucidaGrande" panose="020B0600040502020204" pitchFamily="34" charset="0"/>
              <a:buChar char="◦"/>
              <a:defRPr sz="14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2pPr>
            <a:lvl3pPr>
              <a:buClr>
                <a:srgbClr val="59BFCE"/>
              </a:buClr>
              <a:defRPr sz="1400"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3pPr>
            <a:lvl4pPr>
              <a:buClr>
                <a:srgbClr val="3CA8B9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4pPr>
            <a:lvl5pPr>
              <a:buClr>
                <a:srgbClr val="3CA8B9"/>
              </a:buClr>
              <a:defRPr sz="1400">
                <a:latin typeface="Gulim" panose="020B0600000101010101" pitchFamily="34" charset="-127"/>
                <a:ea typeface="Gulim" panose="020B0600000101010101" pitchFamily="34" charset="-127"/>
              </a:defRPr>
            </a:lvl5pPr>
          </a:lstStyle>
          <a:p>
            <a:pPr lvl="0"/>
            <a:r>
              <a:rPr lang="fr-FR" dirty="0"/>
              <a:t>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cxnSp>
        <p:nvCxnSpPr>
          <p:cNvPr id="12" name="Connecteur droit 11">
            <a:extLst>
              <a:ext uri="{FF2B5EF4-FFF2-40B4-BE49-F238E27FC236}">
                <a16:creationId xmlns:a16="http://schemas.microsoft.com/office/drawing/2014/main" id="{F68C65B7-1C27-5148-88EF-2F3693C5BB13}"/>
              </a:ext>
            </a:extLst>
          </p:cNvPr>
          <p:cNvCxnSpPr>
            <a:cxnSpLocks/>
          </p:cNvCxnSpPr>
          <p:nvPr userDrawn="1"/>
        </p:nvCxnSpPr>
        <p:spPr>
          <a:xfrm>
            <a:off x="-53009" y="927426"/>
            <a:ext cx="7469809" cy="0"/>
          </a:xfrm>
          <a:prstGeom prst="line">
            <a:avLst/>
          </a:prstGeom>
          <a:ln w="53975">
            <a:solidFill>
              <a:srgbClr val="8490A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>
            <a:extLst>
              <a:ext uri="{FF2B5EF4-FFF2-40B4-BE49-F238E27FC236}">
                <a16:creationId xmlns:a16="http://schemas.microsoft.com/office/drawing/2014/main" id="{AE1B20DB-C52F-0347-A83B-C396EEED40A8}"/>
              </a:ext>
            </a:extLst>
          </p:cNvPr>
          <p:cNvSpPr/>
          <p:nvPr userDrawn="1"/>
        </p:nvSpPr>
        <p:spPr>
          <a:xfrm>
            <a:off x="10511204" y="6714120"/>
            <a:ext cx="1680796" cy="146237"/>
          </a:xfrm>
          <a:prstGeom prst="rect">
            <a:avLst/>
          </a:prstGeom>
          <a:solidFill>
            <a:srgbClr val="D700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grpSp>
        <p:nvGrpSpPr>
          <p:cNvPr id="14" name="Grouper 4">
            <a:extLst>
              <a:ext uri="{FF2B5EF4-FFF2-40B4-BE49-F238E27FC236}">
                <a16:creationId xmlns:a16="http://schemas.microsoft.com/office/drawing/2014/main" id="{6DFE8DCE-B306-1448-8675-8A0920F48CC6}"/>
              </a:ext>
            </a:extLst>
          </p:cNvPr>
          <p:cNvGrpSpPr/>
          <p:nvPr userDrawn="1"/>
        </p:nvGrpSpPr>
        <p:grpSpPr>
          <a:xfrm>
            <a:off x="3026181" y="6714120"/>
            <a:ext cx="7611238" cy="146237"/>
            <a:chOff x="3026181" y="6518742"/>
            <a:chExt cx="7611238" cy="146237"/>
          </a:xfrm>
          <a:solidFill>
            <a:srgbClr val="59BFCE"/>
          </a:solidFill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79614604-C7BC-DC40-AE87-E92CE61EA91B}"/>
                </a:ext>
              </a:extLst>
            </p:cNvPr>
            <p:cNvSpPr/>
            <p:nvPr/>
          </p:nvSpPr>
          <p:spPr>
            <a:xfrm>
              <a:off x="3026181" y="6518742"/>
              <a:ext cx="7485023" cy="146237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1CD3CE"/>
                </a:solidFill>
              </a:endParaRPr>
            </a:p>
          </p:txBody>
        </p:sp>
        <p:sp>
          <p:nvSpPr>
            <p:cNvPr id="16" name="Délai  15">
              <a:extLst>
                <a:ext uri="{FF2B5EF4-FFF2-40B4-BE49-F238E27FC236}">
                  <a16:creationId xmlns:a16="http://schemas.microsoft.com/office/drawing/2014/main" id="{81BD0074-5ACD-3F4D-BBB2-462ACAB782C3}"/>
                </a:ext>
              </a:extLst>
            </p:cNvPr>
            <p:cNvSpPr/>
            <p:nvPr/>
          </p:nvSpPr>
          <p:spPr>
            <a:xfrm>
              <a:off x="10473643" y="6518742"/>
              <a:ext cx="163776" cy="146237"/>
            </a:xfrm>
            <a:prstGeom prst="flowChartDelay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>
                <a:solidFill>
                  <a:srgbClr val="19084C"/>
                </a:solidFill>
              </a:endParaRPr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9F283C8D-754C-6E46-815B-6B484D6D32FE}"/>
              </a:ext>
            </a:extLst>
          </p:cNvPr>
          <p:cNvSpPr/>
          <p:nvPr userDrawn="1"/>
        </p:nvSpPr>
        <p:spPr>
          <a:xfrm>
            <a:off x="1441892" y="6714120"/>
            <a:ext cx="1541059" cy="146237"/>
          </a:xfrm>
          <a:prstGeom prst="rect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18" name="Délai  17">
            <a:extLst>
              <a:ext uri="{FF2B5EF4-FFF2-40B4-BE49-F238E27FC236}">
                <a16:creationId xmlns:a16="http://schemas.microsoft.com/office/drawing/2014/main" id="{F90C8FDB-D219-B54F-BC42-132B5653142B}"/>
              </a:ext>
            </a:extLst>
          </p:cNvPr>
          <p:cNvSpPr/>
          <p:nvPr userDrawn="1"/>
        </p:nvSpPr>
        <p:spPr>
          <a:xfrm>
            <a:off x="2947425" y="6714120"/>
            <a:ext cx="163776" cy="146237"/>
          </a:xfrm>
          <a:prstGeom prst="flowChartDelay">
            <a:avLst/>
          </a:prstGeom>
          <a:solidFill>
            <a:srgbClr val="FF91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044F7EF2-DDD8-464D-BFD8-BB617EECEC0E}"/>
              </a:ext>
            </a:extLst>
          </p:cNvPr>
          <p:cNvSpPr/>
          <p:nvPr userDrawn="1"/>
        </p:nvSpPr>
        <p:spPr>
          <a:xfrm>
            <a:off x="0" y="6714120"/>
            <a:ext cx="1414770" cy="146237"/>
          </a:xfrm>
          <a:prstGeom prst="rect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CD3CE"/>
              </a:solidFill>
            </a:endParaRPr>
          </a:p>
        </p:txBody>
      </p:sp>
      <p:sp>
        <p:nvSpPr>
          <p:cNvPr id="20" name="Délai  19">
            <a:extLst>
              <a:ext uri="{FF2B5EF4-FFF2-40B4-BE49-F238E27FC236}">
                <a16:creationId xmlns:a16="http://schemas.microsoft.com/office/drawing/2014/main" id="{B7B563DF-86A9-1C46-A8EB-05B8A1E3CF0E}"/>
              </a:ext>
            </a:extLst>
          </p:cNvPr>
          <p:cNvSpPr/>
          <p:nvPr userDrawn="1"/>
        </p:nvSpPr>
        <p:spPr>
          <a:xfrm>
            <a:off x="1379244" y="6714120"/>
            <a:ext cx="163776" cy="146237"/>
          </a:xfrm>
          <a:prstGeom prst="flowChartDelay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rgbClr val="19084C"/>
              </a:solidFill>
            </a:endParaRPr>
          </a:p>
        </p:txBody>
      </p:sp>
      <p:sp>
        <p:nvSpPr>
          <p:cNvPr id="22" name="Ellipse 21">
            <a:extLst>
              <a:ext uri="{FF2B5EF4-FFF2-40B4-BE49-F238E27FC236}">
                <a16:creationId xmlns:a16="http://schemas.microsoft.com/office/drawing/2014/main" id="{631B2BCF-82E6-6F42-B87D-1B1CB3F28015}"/>
              </a:ext>
            </a:extLst>
          </p:cNvPr>
          <p:cNvSpPr/>
          <p:nvPr userDrawn="1"/>
        </p:nvSpPr>
        <p:spPr>
          <a:xfrm>
            <a:off x="11370549" y="6539197"/>
            <a:ext cx="68224" cy="68224"/>
          </a:xfrm>
          <a:prstGeom prst="ellipse">
            <a:avLst/>
          </a:prstGeom>
          <a:solidFill>
            <a:srgbClr val="223A6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sp>
        <p:nvSpPr>
          <p:cNvPr id="23" name="Espace réservé de la date 3">
            <a:extLst>
              <a:ext uri="{FF2B5EF4-FFF2-40B4-BE49-F238E27FC236}">
                <a16:creationId xmlns:a16="http://schemas.microsoft.com/office/drawing/2014/main" id="{C70A4396-5880-2840-8BCD-9CF0F59AF1F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55641" y="6390747"/>
            <a:ext cx="2743200" cy="365125"/>
          </a:xfrm>
          <a:prstGeom prst="rect">
            <a:avLst/>
          </a:prstGeom>
        </p:spPr>
        <p:txBody>
          <a:bodyPr/>
          <a:lstStyle>
            <a:lvl1pPr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F4526C6-77EC-2B43-ADA5-56F3FA37216C}" type="datetime2">
              <a:rPr lang="fr-FR" smtClean="0"/>
              <a:t>mardi 13 décembre 2022</a:t>
            </a:fld>
            <a:endParaRPr lang="fr-FR" dirty="0"/>
          </a:p>
        </p:txBody>
      </p:sp>
      <p:sp>
        <p:nvSpPr>
          <p:cNvPr id="24" name="Espace réservé du numéro de diapositive 5">
            <a:extLst>
              <a:ext uri="{FF2B5EF4-FFF2-40B4-BE49-F238E27FC236}">
                <a16:creationId xmlns:a16="http://schemas.microsoft.com/office/drawing/2014/main" id="{FB97D44C-7BA6-504D-903E-DB71D6DA2E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497732" y="6402328"/>
            <a:ext cx="846667" cy="404375"/>
          </a:xfrm>
          <a:prstGeom prst="rect">
            <a:avLst/>
          </a:prstGeom>
        </p:spPr>
        <p:txBody>
          <a:bodyPr/>
          <a:lstStyle>
            <a:lvl1pPr algn="l">
              <a:defRPr sz="14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fld id="{391108DE-7E93-864B-8D87-8C182F01D05D}" type="slidenum">
              <a:rPr lang="fr-FR" smtClean="0"/>
              <a:pPr/>
              <a:t>‹N°›</a:t>
            </a:fld>
            <a:endParaRPr lang="fr-FR" dirty="0"/>
          </a:p>
        </p:txBody>
      </p:sp>
      <p:sp>
        <p:nvSpPr>
          <p:cNvPr id="25" name="Espace réservé du pied de page 4">
            <a:extLst>
              <a:ext uri="{FF2B5EF4-FFF2-40B4-BE49-F238E27FC236}">
                <a16:creationId xmlns:a16="http://schemas.microsoft.com/office/drawing/2014/main" id="{9AB96A9C-2B24-C54F-9C9F-B5C7447563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90747"/>
            <a:ext cx="4114800" cy="365125"/>
          </a:xfrm>
          <a:prstGeom prst="rect">
            <a:avLst/>
          </a:prstGeom>
        </p:spPr>
        <p:txBody>
          <a:bodyPr/>
          <a:lstStyle>
            <a:lvl1pPr algn="ctr">
              <a:defRPr sz="1200">
                <a:solidFill>
                  <a:srgbClr val="223A66"/>
                </a:solidFill>
                <a:latin typeface="Tw Cen MT" panose="020B0602020104020603" pitchFamily="34" charset="77"/>
              </a:defRPr>
            </a:lvl1pPr>
          </a:lstStyle>
          <a:p>
            <a:endParaRPr lang="fr-FR" dirty="0"/>
          </a:p>
        </p:txBody>
      </p:sp>
      <p:pic>
        <p:nvPicPr>
          <p:cNvPr id="26" name="Image 25">
            <a:extLst>
              <a:ext uri="{FF2B5EF4-FFF2-40B4-BE49-F238E27FC236}">
                <a16:creationId xmlns:a16="http://schemas.microsoft.com/office/drawing/2014/main" id="{1A7FB661-1212-9743-BD6D-1D711D450DC4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948" y="268141"/>
            <a:ext cx="514093" cy="514093"/>
          </a:xfrm>
          <a:prstGeom prst="rect">
            <a:avLst/>
          </a:prstGeom>
        </p:spPr>
      </p:pic>
      <p:pic>
        <p:nvPicPr>
          <p:cNvPr id="21" name="Image 20">
            <a:extLst>
              <a:ext uri="{FF2B5EF4-FFF2-40B4-BE49-F238E27FC236}">
                <a16:creationId xmlns:a16="http://schemas.microsoft.com/office/drawing/2014/main" id="{9C8C2AB3-67F0-EA47-870A-BD7819C02EAF}"/>
              </a:ext>
            </a:extLst>
          </p:cNvPr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72319" y="317300"/>
            <a:ext cx="1847967" cy="542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631945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48411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0" r:id="rId1"/>
    <p:sldLayoutId id="2147483651" r:id="rId2"/>
    <p:sldLayoutId id="2147483658" r:id="rId3"/>
    <p:sldLayoutId id="2147483672" r:id="rId4"/>
    <p:sldLayoutId id="2147483674" r:id="rId5"/>
    <p:sldLayoutId id="2147483686" r:id="rId6"/>
    <p:sldLayoutId id="2147483687" r:id="rId7"/>
    <p:sldLayoutId id="2147483675" r:id="rId8"/>
    <p:sldLayoutId id="2147483685" r:id="rId9"/>
    <p:sldLayoutId id="2147483683" r:id="rId10"/>
    <p:sldLayoutId id="2147483677" r:id="rId11"/>
    <p:sldLayoutId id="2147483679" r:id="rId12"/>
    <p:sldLayoutId id="2147483684" r:id="rId13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DA5BDA-19B2-4F6D-B279-9B77AA0AB5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CADRAGE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953BDF6-0BCB-46DD-BB86-FA7110E7DE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526C6-77EC-2B43-ADA5-56F3FA37216C}" type="datetime2">
              <a:rPr lang="fr-FR" smtClean="0"/>
              <a:t>mardi 13 décembre 2022</a:t>
            </a:fld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342C0C1-8615-420A-B52C-AAE2A9FDD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108DE-7E93-864B-8D87-8C182F01D05D}" type="slidenum">
              <a:rPr lang="fr-FR" smtClean="0"/>
              <a:pPr/>
              <a:t>1</a:t>
            </a:fld>
            <a:endParaRPr lang="fr-FR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937029F-9361-4E06-985D-50AEE3C28C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dirty="0"/>
              <a:t>Confidentiel</a:t>
            </a:r>
          </a:p>
        </p:txBody>
      </p:sp>
      <p:sp>
        <p:nvSpPr>
          <p:cNvPr id="8" name="ZoneTexte 7">
            <a:extLst>
              <a:ext uri="{FF2B5EF4-FFF2-40B4-BE49-F238E27FC236}">
                <a16:creationId xmlns:a16="http://schemas.microsoft.com/office/drawing/2014/main" id="{46C2AF7D-FE9C-4936-9903-1C5CB47C815D}"/>
              </a:ext>
            </a:extLst>
          </p:cNvPr>
          <p:cNvSpPr txBox="1"/>
          <p:nvPr/>
        </p:nvSpPr>
        <p:spPr>
          <a:xfrm>
            <a:off x="128450" y="880342"/>
            <a:ext cx="121920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600" dirty="0">
                <a:solidFill>
                  <a:schemeClr val="bg1">
                    <a:lumMod val="50000"/>
                  </a:schemeClr>
                </a:solidFill>
              </a:rPr>
              <a:t>La présentation est réalisée par le jeune docteur. La présence du référent laboratoire est fortement conseillée pour apporter des éléments complémentaires au cours des discussions</a:t>
            </a:r>
          </a:p>
          <a:p>
            <a:endParaRPr lang="fr-FR" sz="1600" u="sng" dirty="0">
              <a:solidFill>
                <a:schemeClr val="bg1">
                  <a:lumMod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600" u="sng" dirty="0">
                <a:solidFill>
                  <a:schemeClr val="bg1">
                    <a:lumMod val="50000"/>
                  </a:schemeClr>
                </a:solidFill>
              </a:rPr>
              <a:t>Objectif de la présentation: </a:t>
            </a:r>
            <a:r>
              <a:rPr lang="fr-FR" sz="1600" dirty="0">
                <a:solidFill>
                  <a:schemeClr val="bg1">
                    <a:lumMod val="50000"/>
                  </a:schemeClr>
                </a:solidFill>
              </a:rPr>
              <a:t>Avoir un échange avec l’équipe projet sur l’ensemble des aspects du projet </a:t>
            </a:r>
          </a:p>
          <a:p>
            <a:r>
              <a:rPr lang="fr-FR" sz="1600" dirty="0">
                <a:solidFill>
                  <a:schemeClr val="bg1">
                    <a:lumMod val="50000"/>
                  </a:schemeClr>
                </a:solidFill>
              </a:rPr>
              <a:t>                                                  </a:t>
            </a:r>
            <a:r>
              <a:rPr lang="fr-FR" sz="1600" dirty="0">
                <a:solidFill>
                  <a:schemeClr val="bg1">
                    <a:lumMod val="50000"/>
                  </a:schemeClr>
                </a:solidFill>
                <a:sym typeface="Wingdings" panose="05000000000000000000" pitchFamily="2" charset="2"/>
              </a:rPr>
              <a:t></a:t>
            </a:r>
            <a:r>
              <a:rPr lang="fr-FR" sz="1600" dirty="0">
                <a:solidFill>
                  <a:schemeClr val="bg1">
                    <a:lumMod val="50000"/>
                  </a:schemeClr>
                </a:solidFill>
              </a:rPr>
              <a:t> complémentarité avec le dossier déposé.</a:t>
            </a:r>
          </a:p>
          <a:p>
            <a:pPr marL="285750" indent="-285750">
              <a:buFont typeface="Symbol" panose="05050102010706020507" pitchFamily="18" charset="2"/>
              <a:buChar char="Þ"/>
            </a:pPr>
            <a:r>
              <a:rPr lang="fr-FR" sz="1600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SATT investit dans des projets à forts risques technologiques ayant un marché potentiel. L’objectif est d’identifier ensemble les risques à lever en cours du projet pour apporter de la valeur à votre projet (PI, Marché, Techno…).</a:t>
            </a:r>
          </a:p>
          <a:p>
            <a:pPr marL="285750" indent="-285750">
              <a:buFont typeface="Symbol" panose="05050102010706020507" pitchFamily="18" charset="2"/>
              <a:buChar char="Þ"/>
            </a:pPr>
            <a:endParaRPr lang="fr-FR" sz="1600" dirty="0">
              <a:solidFill>
                <a:schemeClr val="bg1">
                  <a:lumMod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600" u="sng" dirty="0">
                <a:solidFill>
                  <a:schemeClr val="bg1">
                    <a:lumMod val="50000"/>
                  </a:schemeClr>
                </a:solidFill>
              </a:rPr>
              <a:t>Déroulement:</a:t>
            </a:r>
            <a:r>
              <a:rPr lang="fr-FR" sz="1600" dirty="0">
                <a:solidFill>
                  <a:schemeClr val="bg1">
                    <a:lumMod val="50000"/>
                  </a:schemeClr>
                </a:solidFill>
              </a:rPr>
              <a:t> Tour de table (5mn), Présentation du projet par le jeune docteur (20mn), Echanges et discussion (35mn).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fr-FR" sz="1600" dirty="0">
              <a:solidFill>
                <a:schemeClr val="bg1">
                  <a:lumMod val="50000"/>
                </a:schemeClr>
              </a:solidFill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fr-FR" sz="1600" u="sng" dirty="0">
                <a:solidFill>
                  <a:schemeClr val="bg1">
                    <a:lumMod val="50000"/>
                  </a:schemeClr>
                </a:solidFill>
              </a:rPr>
              <a:t>Auditoire:</a:t>
            </a:r>
            <a:r>
              <a:rPr lang="fr-FR" sz="1600" dirty="0">
                <a:solidFill>
                  <a:schemeClr val="bg1">
                    <a:lumMod val="50000"/>
                  </a:schemeClr>
                </a:solidFill>
              </a:rPr>
              <a:t> Des membres représentatifs des compétences de la SATT Paris Saclay: Spécialistes ou non du domaine scientifique de votre projet: Ingénieur Brevet, Juriste, chef de projet , Business </a:t>
            </a:r>
            <a:r>
              <a:rPr lang="fr-FR" sz="1600" dirty="0" err="1">
                <a:solidFill>
                  <a:schemeClr val="bg1">
                    <a:lumMod val="50000"/>
                  </a:schemeClr>
                </a:solidFill>
              </a:rPr>
              <a:t>developper</a:t>
            </a:r>
            <a:r>
              <a:rPr lang="fr-FR" sz="1600" dirty="0">
                <a:solidFill>
                  <a:schemeClr val="bg1">
                    <a:lumMod val="50000"/>
                  </a:schemeClr>
                </a:solidFill>
              </a:rPr>
              <a:t>.</a:t>
            </a:r>
          </a:p>
          <a:p>
            <a:endParaRPr lang="fr-FR" sz="1600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fr-FR" sz="1600" u="sng" dirty="0">
                <a:solidFill>
                  <a:schemeClr val="bg1">
                    <a:lumMod val="50000"/>
                  </a:schemeClr>
                </a:solidFill>
              </a:rPr>
              <a:t>Vous devez:</a:t>
            </a:r>
            <a:r>
              <a:rPr lang="fr-FR" sz="1600" dirty="0">
                <a:solidFill>
                  <a:schemeClr val="bg1">
                    <a:lumMod val="50000"/>
                  </a:schemeClr>
                </a:solidFill>
              </a:rPr>
              <a:t>   - Respecter le temps de présentation (20mn)</a:t>
            </a:r>
          </a:p>
          <a:p>
            <a:r>
              <a:rPr lang="fr-FR" sz="1600" dirty="0">
                <a:solidFill>
                  <a:schemeClr val="bg1">
                    <a:lumMod val="50000"/>
                  </a:schemeClr>
                </a:solidFill>
              </a:rPr>
              <a:t>	       - Faire apparaitre tous les chapitres et aspects du projet présents dans la trame  de présentation fournie.</a:t>
            </a:r>
          </a:p>
          <a:p>
            <a:r>
              <a:rPr lang="fr-FR" sz="1600" dirty="0">
                <a:solidFill>
                  <a:schemeClr val="bg1">
                    <a:lumMod val="50000"/>
                  </a:schemeClr>
                </a:solidFill>
              </a:rPr>
              <a:t>                         - Mettre en avant les </a:t>
            </a:r>
            <a:r>
              <a:rPr lang="fr-FR" sz="1600" b="1" dirty="0">
                <a:solidFill>
                  <a:schemeClr val="bg1">
                    <a:lumMod val="50000"/>
                  </a:schemeClr>
                </a:solidFill>
              </a:rPr>
              <a:t>éléments différenciant </a:t>
            </a:r>
            <a:r>
              <a:rPr lang="fr-FR" sz="1600" dirty="0">
                <a:solidFill>
                  <a:schemeClr val="bg1">
                    <a:lumMod val="50000"/>
                  </a:schemeClr>
                </a:solidFill>
              </a:rPr>
              <a:t>de votre projet et les risques principaux à lever</a:t>
            </a:r>
          </a:p>
          <a:p>
            <a:r>
              <a:rPr lang="fr-FR" sz="1600" u="sng" dirty="0">
                <a:solidFill>
                  <a:schemeClr val="bg1">
                    <a:lumMod val="50000"/>
                  </a:schemeClr>
                </a:solidFill>
              </a:rPr>
              <a:t>Vous Pouvez:</a:t>
            </a:r>
            <a:r>
              <a:rPr lang="fr-FR" sz="1600" dirty="0">
                <a:solidFill>
                  <a:schemeClr val="bg1">
                    <a:lumMod val="50000"/>
                  </a:schemeClr>
                </a:solidFill>
              </a:rPr>
              <a:t>  - Convier toute personne qui sera impliquée dans le projet pour apporter des éléments techniques, marché, PI…</a:t>
            </a:r>
            <a:endParaRPr lang="fr-FR" sz="1600" u="sng" dirty="0">
              <a:solidFill>
                <a:schemeClr val="bg1">
                  <a:lumMod val="50000"/>
                </a:schemeClr>
              </a:solidFill>
            </a:endParaRPr>
          </a:p>
          <a:p>
            <a:r>
              <a:rPr lang="fr-FR" sz="1600" dirty="0">
                <a:solidFill>
                  <a:schemeClr val="bg1">
                    <a:lumMod val="50000"/>
                  </a:schemeClr>
                </a:solidFill>
              </a:rPr>
              <a:t>	        - Modifier l’ordre de la présentation</a:t>
            </a:r>
          </a:p>
          <a:p>
            <a:r>
              <a:rPr lang="fr-FR" sz="1600" dirty="0">
                <a:solidFill>
                  <a:schemeClr val="bg1">
                    <a:lumMod val="50000"/>
                  </a:schemeClr>
                </a:solidFill>
              </a:rPr>
              <a:t>                          - Modifier le nombre de diapositives pour donner plus de poids sur les éléments qui vous semblent importants</a:t>
            </a:r>
          </a:p>
          <a:p>
            <a:r>
              <a:rPr lang="fr-FR" sz="1600" dirty="0">
                <a:solidFill>
                  <a:schemeClr val="bg1">
                    <a:lumMod val="50000"/>
                  </a:schemeClr>
                </a:solidFill>
              </a:rPr>
              <a:t>                          - Avoir des diapos Back-up </a:t>
            </a:r>
            <a:r>
              <a:rPr lang="fr-FR" sz="16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pour alimenter la discussion qui suivra votre présentation </a:t>
            </a:r>
          </a:p>
          <a:p>
            <a:r>
              <a:rPr lang="fr-FR" sz="1600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                     =&gt;  en particulier des résultats expérimentaux complémentaires qui soutiennent l’état d’avancée du projet, les       		éléments différenciant du projet et les verrous levés et/ou à lever</a:t>
            </a:r>
            <a:endParaRPr lang="fr-FR" sz="16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808604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>
            <a:extLst>
              <a:ext uri="{FF2B5EF4-FFF2-40B4-BE49-F238E27FC236}">
                <a16:creationId xmlns:a16="http://schemas.microsoft.com/office/drawing/2014/main" id="{3C568823-1D96-428A-A33E-01232193AC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CONCLUSION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5D9B00A-C547-45EE-AAEE-3588EC89B2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526C6-77EC-2B43-ADA5-56F3FA37216C}" type="datetime2">
              <a:rPr lang="fr-FR" smtClean="0"/>
              <a:t>mardi 13 décembre 2022</a:t>
            </a:fld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CE2702F-9CDB-4E82-A388-6AABF0A677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108DE-7E93-864B-8D87-8C182F01D05D}" type="slidenum">
              <a:rPr lang="fr-FR" smtClean="0"/>
              <a:pPr/>
              <a:t>10</a:t>
            </a:fld>
            <a:endParaRPr lang="fr-FR" dirty="0"/>
          </a:p>
        </p:txBody>
      </p:sp>
      <p:sp>
        <p:nvSpPr>
          <p:cNvPr id="8" name="Espace réservé du contenu 7">
            <a:extLst>
              <a:ext uri="{FF2B5EF4-FFF2-40B4-BE49-F238E27FC236}">
                <a16:creationId xmlns:a16="http://schemas.microsoft.com/office/drawing/2014/main" id="{2B69D8DA-7BCD-48CA-9FDD-B84895E25A7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ln>
            <a:solidFill>
              <a:schemeClr val="tx1"/>
            </a:solidFill>
          </a:ln>
        </p:spPr>
        <p:txBody>
          <a:bodyPr/>
          <a:lstStyle/>
          <a:p>
            <a:pPr marL="285750" indent="-285750" algn="l">
              <a:buFont typeface="Arial" panose="020B0604020202020204" pitchFamily="34" charset="0"/>
              <a:buChar char="•"/>
            </a:pPr>
            <a:endParaRPr lang="fr-FR" dirty="0"/>
          </a:p>
          <a:p>
            <a:pPr marL="0" indent="0" algn="ctr">
              <a:buNone/>
            </a:pP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9" name="Espace réservé du pied de page 4">
            <a:extLst>
              <a:ext uri="{FF2B5EF4-FFF2-40B4-BE49-F238E27FC236}">
                <a16:creationId xmlns:a16="http://schemas.microsoft.com/office/drawing/2014/main" id="{07FAF425-0E3E-4005-80EF-195BC14602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91275"/>
            <a:ext cx="4114800" cy="365125"/>
          </a:xfrm>
        </p:spPr>
        <p:txBody>
          <a:bodyPr/>
          <a:lstStyle/>
          <a:p>
            <a:r>
              <a:rPr lang="fr-FR" dirty="0"/>
              <a:t>Confidentiel</a:t>
            </a:r>
          </a:p>
        </p:txBody>
      </p:sp>
    </p:spTree>
    <p:extLst>
      <p:ext uri="{BB962C8B-B14F-4D97-AF65-F5344CB8AC3E}">
        <p14:creationId xmlns:p14="http://schemas.microsoft.com/office/powerpoint/2010/main" val="2020950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44D0566-B347-4661-8453-F735F81E3DF3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r-FR" dirty="0">
                <a:solidFill>
                  <a:srgbClr val="3CA8B9"/>
                </a:solidFill>
              </a:rPr>
              <a:t>Nom du projet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C198BD17-FC0A-4CC6-A4C4-8BF03F9510D1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r-FR" dirty="0"/>
              <a:t>Logo établissement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6231C85-A3EA-4DAD-BF8D-A5619BA87F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526C6-77EC-2B43-ADA5-56F3FA37216C}" type="datetime2">
              <a:rPr lang="fr-FR" smtClean="0"/>
              <a:t>mardi 13 décembre 2022</a:t>
            </a:fld>
            <a:endParaRPr lang="fr-FR" dirty="0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5EC433B7-0894-4F98-A8E9-A6AD4B7B2E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108DE-7E93-864B-8D87-8C182F01D05D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7" name="Espace réservé du pied de page 4">
            <a:extLst>
              <a:ext uri="{FF2B5EF4-FFF2-40B4-BE49-F238E27FC236}">
                <a16:creationId xmlns:a16="http://schemas.microsoft.com/office/drawing/2014/main" id="{2E41DFB0-8B11-4163-AD43-1F640DF0E9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91275"/>
            <a:ext cx="4114800" cy="365125"/>
          </a:xfrm>
        </p:spPr>
        <p:txBody>
          <a:bodyPr/>
          <a:lstStyle/>
          <a:p>
            <a:r>
              <a:rPr lang="fr-FR" dirty="0"/>
              <a:t>Confidentiel</a:t>
            </a:r>
          </a:p>
        </p:txBody>
      </p:sp>
    </p:spTree>
    <p:extLst>
      <p:ext uri="{BB962C8B-B14F-4D97-AF65-F5344CB8AC3E}">
        <p14:creationId xmlns:p14="http://schemas.microsoft.com/office/powerpoint/2010/main" val="305717211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2DA5BDA-19B2-4F6D-B279-9B77AA0AB5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Équipe &amp; Acteurs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953BDF6-0BCB-46DD-BB86-FA7110E7DE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526C6-77EC-2B43-ADA5-56F3FA37216C}" type="datetime2">
              <a:rPr lang="fr-FR" smtClean="0"/>
              <a:t>mardi 13 décembre 2022</a:t>
            </a:fld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C342C0C1-8615-420A-B52C-AAE2A9FDDE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108DE-7E93-864B-8D87-8C182F01D05D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7" name="Espace réservé du texte 5">
            <a:extLst>
              <a:ext uri="{FF2B5EF4-FFF2-40B4-BE49-F238E27FC236}">
                <a16:creationId xmlns:a16="http://schemas.microsoft.com/office/drawing/2014/main" id="{A2ADA76E-6C60-4236-998F-D61575F45DD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9485" y="1348158"/>
            <a:ext cx="10453031" cy="4590790"/>
          </a:xfrm>
        </p:spPr>
        <p:txBody>
          <a:bodyPr/>
          <a:lstStyle/>
          <a:p>
            <a:r>
              <a:rPr lang="fr-FR" dirty="0"/>
              <a:t>Présentez les Parties impliquées dans le projet </a:t>
            </a:r>
          </a:p>
          <a:p>
            <a:pPr marL="285750" indent="-285750">
              <a:buClr>
                <a:srgbClr val="59BFCE"/>
              </a:buClr>
              <a:buFont typeface="Courier New" panose="02070309020205020404" pitchFamily="49" charset="0"/>
              <a:buChar char="o"/>
            </a:pPr>
            <a:r>
              <a:rPr lang="fr-FR" dirty="0"/>
              <a:t>Equipe projet (Personnes directement impliquées dans le projet)</a:t>
            </a:r>
          </a:p>
          <a:p>
            <a:pPr marL="285750" indent="-285750">
              <a:buClr>
                <a:srgbClr val="59BFCE"/>
              </a:buClr>
              <a:buFont typeface="Courier New" panose="02070309020205020404" pitchFamily="49" charset="0"/>
              <a:buChar char="o"/>
            </a:pPr>
            <a:r>
              <a:rPr lang="fr-FR" dirty="0"/>
              <a:t>Labo &amp; Equipe labo support du projet</a:t>
            </a:r>
          </a:p>
          <a:p>
            <a:pPr marL="285750" indent="-285750">
              <a:buClr>
                <a:srgbClr val="59BFCE"/>
              </a:buClr>
              <a:buFont typeface="Courier New" panose="02070309020205020404" pitchFamily="49" charset="0"/>
              <a:buChar char="o"/>
            </a:pPr>
            <a:r>
              <a:rPr lang="fr-FR" dirty="0"/>
              <a:t>Le cas échéant, les plateformes &amp; équipements académiques associés au projet</a:t>
            </a:r>
          </a:p>
          <a:p>
            <a:pPr marL="285750" indent="-285750">
              <a:buClr>
                <a:srgbClr val="59BFCE"/>
              </a:buClr>
              <a:buFont typeface="Courier New" panose="02070309020205020404" pitchFamily="49" charset="0"/>
              <a:buChar char="o"/>
            </a:pPr>
            <a:r>
              <a:rPr lang="fr-FR" dirty="0"/>
              <a:t>Le cas échéant, les partenaires académiques ou industriels ( autre laboratoire de recherche, équipe de recherche commune…)</a:t>
            </a:r>
          </a:p>
          <a:p>
            <a:endParaRPr lang="fr-FR" dirty="0"/>
          </a:p>
        </p:txBody>
      </p:sp>
      <p:sp>
        <p:nvSpPr>
          <p:cNvPr id="8" name="Espace réservé du pied de page 4">
            <a:extLst>
              <a:ext uri="{FF2B5EF4-FFF2-40B4-BE49-F238E27FC236}">
                <a16:creationId xmlns:a16="http://schemas.microsoft.com/office/drawing/2014/main" id="{B2689ED0-3CE1-4202-BE6E-C9C74D11242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91275"/>
            <a:ext cx="4114800" cy="365125"/>
          </a:xfrm>
        </p:spPr>
        <p:txBody>
          <a:bodyPr/>
          <a:lstStyle/>
          <a:p>
            <a:r>
              <a:rPr lang="fr-FR" dirty="0"/>
              <a:t>Confidentiel</a:t>
            </a:r>
          </a:p>
        </p:txBody>
      </p:sp>
    </p:spTree>
    <p:extLst>
      <p:ext uri="{BB962C8B-B14F-4D97-AF65-F5344CB8AC3E}">
        <p14:creationId xmlns:p14="http://schemas.microsoft.com/office/powerpoint/2010/main" val="39998229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au 5">
            <a:extLst>
              <a:ext uri="{FF2B5EF4-FFF2-40B4-BE49-F238E27FC236}">
                <a16:creationId xmlns:a16="http://schemas.microsoft.com/office/drawing/2014/main" id="{E181DC23-B32B-4E6E-B887-66EC29DE4A4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07132417"/>
              </p:ext>
            </p:extLst>
          </p:nvPr>
        </p:nvGraphicFramePr>
        <p:xfrm>
          <a:off x="155641" y="1100861"/>
          <a:ext cx="11765116" cy="519088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5882558">
                  <a:extLst>
                    <a:ext uri="{9D8B030D-6E8A-4147-A177-3AD203B41FA5}">
                      <a16:colId xmlns:a16="http://schemas.microsoft.com/office/drawing/2014/main" val="4005802938"/>
                    </a:ext>
                  </a:extLst>
                </a:gridCol>
                <a:gridCol w="5882558">
                  <a:extLst>
                    <a:ext uri="{9D8B030D-6E8A-4147-A177-3AD203B41FA5}">
                      <a16:colId xmlns:a16="http://schemas.microsoft.com/office/drawing/2014/main" val="276806341"/>
                    </a:ext>
                  </a:extLst>
                </a:gridCol>
              </a:tblGrid>
              <a:tr h="2595441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rowSpan="2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216088215"/>
                  </a:ext>
                </a:extLst>
              </a:tr>
              <a:tr h="2595441">
                <a:tc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fr-FR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20245417"/>
                  </a:ext>
                </a:extLst>
              </a:tr>
            </a:tbl>
          </a:graphicData>
        </a:graphic>
      </p:graphicFrame>
      <p:sp>
        <p:nvSpPr>
          <p:cNvPr id="7" name="Titre 6">
            <a:extLst>
              <a:ext uri="{FF2B5EF4-FFF2-40B4-BE49-F238E27FC236}">
                <a16:creationId xmlns:a16="http://schemas.microsoft.com/office/drawing/2014/main" id="{3C568823-1D96-428A-A33E-01232193AC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Projet « in a </a:t>
            </a:r>
            <a:r>
              <a:rPr lang="fr-FR" dirty="0" err="1"/>
              <a:t>nutshelL</a:t>
            </a:r>
            <a:r>
              <a:rPr lang="fr-FR" dirty="0"/>
              <a:t> »</a:t>
            </a:r>
          </a:p>
        </p:txBody>
      </p:sp>
      <p:sp>
        <p:nvSpPr>
          <p:cNvPr id="8" name="Espace réservé du contenu 7">
            <a:extLst>
              <a:ext uri="{FF2B5EF4-FFF2-40B4-BE49-F238E27FC236}">
                <a16:creationId xmlns:a16="http://schemas.microsoft.com/office/drawing/2014/main" id="{2B69D8DA-7BCD-48CA-9FDD-B84895E25A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79515" y="1155910"/>
            <a:ext cx="5076290" cy="2125739"/>
          </a:xfrm>
          <a:ln>
            <a:solidFill>
              <a:schemeClr val="bg1"/>
            </a:solidFill>
          </a:ln>
        </p:spPr>
        <p:txBody>
          <a:bodyPr/>
          <a:lstStyle/>
          <a:p>
            <a:pPr marL="0" indent="0" algn="ctr">
              <a:buNone/>
            </a:pPr>
            <a:r>
              <a:rPr lang="fr-FR" sz="1400" b="1" dirty="0">
                <a:solidFill>
                  <a:srgbClr val="59BFCE"/>
                </a:solidFill>
              </a:rPr>
              <a:t>1 - Domaine d’application </a:t>
            </a:r>
          </a:p>
          <a:p>
            <a:pPr marL="0" indent="0">
              <a:buNone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Quel est le domaine d’application de votre projet  ? </a:t>
            </a:r>
          </a:p>
          <a:p>
            <a:pPr marL="0" indent="0">
              <a:buNone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C’est le milieu qui va subir les changements liés à votre invention</a:t>
            </a:r>
          </a:p>
          <a:p>
            <a:pPr marL="0" indent="0">
              <a:buNone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Exemple: si votre projet concerne le développement ou l’amélioration d’un vélo électrique, le domaine pourrait être « Domaine  des déplacements citadins ou domestiques écologiques », ou «  La mobilité écologique », ou « Les matériaux légers et robustes » suivant votre projet.</a:t>
            </a:r>
          </a:p>
          <a:p>
            <a:pPr marL="0" indent="0">
              <a:buNone/>
            </a:pP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 algn="ctr">
              <a:buNone/>
            </a:pPr>
            <a:endParaRPr lang="fr-FR" sz="1400" b="1" dirty="0">
              <a:solidFill>
                <a:srgbClr val="59BFCE"/>
              </a:solidFill>
            </a:endParaRP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5D9B00A-C547-45EE-AAEE-3588EC89B2D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526C6-77EC-2B43-ADA5-56F3FA37216C}" type="datetime2">
              <a:rPr lang="fr-FR" smtClean="0"/>
              <a:t>mardi 13 décembre 2022</a:t>
            </a:fld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CE2702F-9CDB-4E82-A388-6AABF0A677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108DE-7E93-864B-8D87-8C182F01D05D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14" name="Espace réservé du contenu 7">
            <a:extLst>
              <a:ext uri="{FF2B5EF4-FFF2-40B4-BE49-F238E27FC236}">
                <a16:creationId xmlns:a16="http://schemas.microsoft.com/office/drawing/2014/main" id="{92C00F29-4F9C-4F9B-8A5A-2EE21EDBEC43}"/>
              </a:ext>
            </a:extLst>
          </p:cNvPr>
          <p:cNvSpPr txBox="1">
            <a:spLocks/>
          </p:cNvSpPr>
          <p:nvPr/>
        </p:nvSpPr>
        <p:spPr>
          <a:xfrm>
            <a:off x="6167967" y="1162190"/>
            <a:ext cx="5076290" cy="2125739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/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Clr>
                <a:srgbClr val="59BFCE"/>
              </a:buClr>
              <a:buSzPct val="90000"/>
              <a:buFont typeface="ZapfDingbatsITC" charset="0"/>
              <a:buChar char="➤"/>
              <a:defRPr sz="1800" kern="1200">
                <a:solidFill>
                  <a:schemeClr val="tx1"/>
                </a:solidFill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59BFCE"/>
              </a:buClr>
              <a:buFont typeface="LucidaGrande" panose="020B0600040502020204" pitchFamily="34" charset="0"/>
              <a:buChar char="◦"/>
              <a:defRPr sz="1400" kern="1200">
                <a:solidFill>
                  <a:schemeClr val="tx1"/>
                </a:solidFill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59BFCE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3CA8B9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rgbClr val="3CA8B9"/>
              </a:buClr>
              <a:buFont typeface="Arial" panose="020B0604020202020204" pitchFamily="34" charset="0"/>
              <a:buChar char="•"/>
              <a:defRPr sz="1400" kern="1200">
                <a:solidFill>
                  <a:schemeClr val="tx1"/>
                </a:solidFill>
                <a:latin typeface="Gulim" panose="020B0600000101010101" pitchFamily="34" charset="-127"/>
                <a:ea typeface="Gulim" panose="020B0600000101010101" pitchFamily="34" charset="-127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fr-FR" sz="1400" b="1" dirty="0">
                <a:solidFill>
                  <a:srgbClr val="59BFCE"/>
                </a:solidFill>
              </a:rPr>
              <a:t>2 - Problème identifié</a:t>
            </a:r>
          </a:p>
          <a:p>
            <a:pPr marL="0" indent="0">
              <a:buNone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Quel problème avez-vous identifié?  </a:t>
            </a:r>
          </a:p>
          <a:p>
            <a:pPr marL="0" indent="0">
              <a:buNone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Qui sont les demandeurs? Quelles sont les solutions existantes aujourd’hui?</a:t>
            </a:r>
          </a:p>
          <a:p>
            <a:pPr marL="0" indent="0">
              <a:buNone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En quoi ne sont-elles pas satisfaisantes?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5DD7B52-5F67-487B-9A8A-3A269B79593B}"/>
              </a:ext>
            </a:extLst>
          </p:cNvPr>
          <p:cNvSpPr/>
          <p:nvPr/>
        </p:nvSpPr>
        <p:spPr>
          <a:xfrm>
            <a:off x="706230" y="3854784"/>
            <a:ext cx="5076290" cy="2321457"/>
          </a:xfrm>
          <a:prstGeom prst="rect">
            <a:avLst/>
          </a:prstGeom>
          <a:ln>
            <a:noFill/>
          </a:ln>
        </p:spPr>
        <p:txBody>
          <a:bodyPr/>
          <a:lstStyle/>
          <a:p>
            <a:pPr algn="ctr">
              <a:lnSpc>
                <a:spcPct val="90000"/>
              </a:lnSpc>
              <a:spcBef>
                <a:spcPts val="1000"/>
              </a:spcBef>
              <a:buClr>
                <a:srgbClr val="59BFCE"/>
              </a:buClr>
              <a:buSzPct val="90000"/>
            </a:pPr>
            <a:r>
              <a:rPr lang="fr-FR" sz="1400" b="1" dirty="0">
                <a:solidFill>
                  <a:srgbClr val="59BFCE"/>
                </a:solidFill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rPr>
              <a:t>3 - Quelle est votre solution 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Clr>
                <a:srgbClr val="59BFCE"/>
              </a:buClr>
              <a:buSzPct val="90000"/>
              <a:buFont typeface="ZapfDingbatsITC" charset="0"/>
              <a:buChar char="➤"/>
            </a:pPr>
            <a:endParaRPr lang="fr-FR" sz="1400" b="1" dirty="0">
              <a:solidFill>
                <a:srgbClr val="59BFCE"/>
              </a:solidFill>
              <a:latin typeface="Calibri" panose="020F0502020204030204" pitchFamily="34" charset="0"/>
              <a:ea typeface="Gulim" panose="020B0600000101010101" pitchFamily="34" charset="-127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spcBef>
                <a:spcPts val="1000"/>
              </a:spcBef>
              <a:buClr>
                <a:srgbClr val="59BFCE"/>
              </a:buClr>
              <a:buSzPct val="90000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rPr>
              <a:t>Formuler en une phrase votre solution – commencer par un verbe.</a:t>
            </a:r>
          </a:p>
          <a:p>
            <a:pPr>
              <a:lnSpc>
                <a:spcPct val="90000"/>
              </a:lnSpc>
              <a:spcBef>
                <a:spcPts val="1000"/>
              </a:spcBef>
              <a:buClr>
                <a:srgbClr val="59BFCE"/>
              </a:buClr>
              <a:buSzPct val="90000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rPr>
              <a:t>Exemple:  développer un vélo électrique, léger, pliable et transportable facilement par un individu. </a:t>
            </a:r>
          </a:p>
          <a:p>
            <a:pPr>
              <a:lnSpc>
                <a:spcPct val="90000"/>
              </a:lnSpc>
              <a:spcBef>
                <a:spcPts val="1000"/>
              </a:spcBef>
              <a:buClr>
                <a:srgbClr val="59BFCE"/>
              </a:buClr>
              <a:buSzPct val="90000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rPr>
              <a:t>Avez-vous une idée de produit ou service ?</a:t>
            </a: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Clr>
                <a:srgbClr val="59BFCE"/>
              </a:buClr>
              <a:buSzPct val="90000"/>
              <a:buFont typeface="ZapfDingbatsITC" charset="0"/>
              <a:buChar char="➤"/>
            </a:pPr>
            <a:endParaRPr lang="fr-FR" sz="1400" b="1" dirty="0">
              <a:solidFill>
                <a:srgbClr val="59BFCE"/>
              </a:solidFill>
              <a:latin typeface="Calibri" panose="020F0502020204030204" pitchFamily="34" charset="0"/>
              <a:ea typeface="Gulim" panose="020B0600000101010101" pitchFamily="34" charset="-127"/>
              <a:cs typeface="Calibri" panose="020F0502020204030204" pitchFamily="34" charset="0"/>
            </a:endParaRP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Clr>
                <a:srgbClr val="59BFCE"/>
              </a:buClr>
              <a:buSzPct val="90000"/>
              <a:buFont typeface="ZapfDingbatsITC" charset="0"/>
              <a:buChar char="➤"/>
            </a:pPr>
            <a:endParaRPr lang="fr-FR" sz="1400" b="1" dirty="0">
              <a:solidFill>
                <a:srgbClr val="59BFCE"/>
              </a:solidFill>
              <a:latin typeface="Calibri" panose="020F0502020204030204" pitchFamily="34" charset="0"/>
              <a:ea typeface="Gulim" panose="020B0600000101010101" pitchFamily="34" charset="-127"/>
              <a:cs typeface="Calibri" panose="020F0502020204030204" pitchFamily="34" charset="0"/>
            </a:endParaRPr>
          </a:p>
          <a:p>
            <a:pPr marL="228600" indent="-228600">
              <a:lnSpc>
                <a:spcPct val="90000"/>
              </a:lnSpc>
              <a:spcBef>
                <a:spcPts val="1000"/>
              </a:spcBef>
              <a:buClr>
                <a:srgbClr val="59BFCE"/>
              </a:buClr>
              <a:buSzPct val="90000"/>
              <a:buFont typeface="ZapfDingbatsITC" charset="0"/>
              <a:buChar char="➤"/>
            </a:pPr>
            <a:endParaRPr lang="fr-FR" sz="1400" b="1" dirty="0">
              <a:solidFill>
                <a:srgbClr val="59BFCE"/>
              </a:solidFill>
              <a:latin typeface="Calibri" panose="020F0502020204030204" pitchFamily="34" charset="0"/>
              <a:ea typeface="Gulim" panose="020B0600000101010101" pitchFamily="34" charset="-127"/>
              <a:cs typeface="Calibri" panose="020F0502020204030204" pitchFamily="34" charset="0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569C900-5317-4135-80BE-E052E8815E7B}"/>
              </a:ext>
            </a:extLst>
          </p:cNvPr>
          <p:cNvSpPr/>
          <p:nvPr/>
        </p:nvSpPr>
        <p:spPr>
          <a:xfrm>
            <a:off x="6277510" y="3671581"/>
            <a:ext cx="5148256" cy="1928220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  <a:spcBef>
                <a:spcPts val="1000"/>
              </a:spcBef>
              <a:buClr>
                <a:srgbClr val="59BFCE"/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ea typeface="Gulim" panose="020B0600000101010101" pitchFamily="34" charset="-127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spcBef>
                <a:spcPts val="1000"/>
              </a:spcBef>
              <a:buClr>
                <a:srgbClr val="59BFCE"/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ea typeface="Gulim" panose="020B0600000101010101" pitchFamily="34" charset="-127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spcBef>
                <a:spcPts val="1000"/>
              </a:spcBef>
              <a:buClr>
                <a:srgbClr val="59BFCE"/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ea typeface="Gulim" panose="020B0600000101010101" pitchFamily="34" charset="-127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spcBef>
                <a:spcPts val="1000"/>
              </a:spcBef>
              <a:buClr>
                <a:srgbClr val="59BFCE"/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ea typeface="Gulim" panose="020B0600000101010101" pitchFamily="34" charset="-127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spcBef>
                <a:spcPts val="1000"/>
              </a:spcBef>
              <a:buClr>
                <a:srgbClr val="59BFCE"/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ea typeface="Gulim" panose="020B0600000101010101" pitchFamily="34" charset="-127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spcBef>
                <a:spcPts val="1000"/>
              </a:spcBef>
              <a:buClr>
                <a:srgbClr val="59BFCE"/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ea typeface="Gulim" panose="020B0600000101010101" pitchFamily="34" charset="-127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  <a:spcBef>
                <a:spcPts val="1000"/>
              </a:spcBef>
              <a:buClr>
                <a:srgbClr val="59BFCE"/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  <a:latin typeface="Calibri" panose="020F0502020204030204" pitchFamily="34" charset="0"/>
              <a:ea typeface="Gulim" panose="020B0600000101010101" pitchFamily="34" charset="-127"/>
              <a:cs typeface="Calibri" panose="020F0502020204030204" pitchFamily="34" charset="0"/>
            </a:endParaRPr>
          </a:p>
        </p:txBody>
      </p:sp>
      <p:sp>
        <p:nvSpPr>
          <p:cNvPr id="11" name="Espace réservé du pied de page 4">
            <a:extLst>
              <a:ext uri="{FF2B5EF4-FFF2-40B4-BE49-F238E27FC236}">
                <a16:creationId xmlns:a16="http://schemas.microsoft.com/office/drawing/2014/main" id="{2413F127-ABF5-431D-8DE1-8207820F19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91275"/>
            <a:ext cx="4114800" cy="365125"/>
          </a:xfrm>
        </p:spPr>
        <p:txBody>
          <a:bodyPr/>
          <a:lstStyle/>
          <a:p>
            <a:r>
              <a:rPr lang="fr-FR" dirty="0"/>
              <a:t>Confidentiel</a:t>
            </a:r>
          </a:p>
        </p:txBody>
      </p:sp>
    </p:spTree>
    <p:extLst>
      <p:ext uri="{BB962C8B-B14F-4D97-AF65-F5344CB8AC3E}">
        <p14:creationId xmlns:p14="http://schemas.microsoft.com/office/powerpoint/2010/main" val="9931591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FC4E4D0-474F-4481-8315-83B5498625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 Technologie 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B524FEC-D240-4819-82A5-C2086725111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526C6-77EC-2B43-ADA5-56F3FA37216C}" type="datetime2">
              <a:rPr lang="fr-FR" smtClean="0"/>
              <a:t>mardi 13 décembre 2022</a:t>
            </a:fld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F7CD2253-F693-47D1-9F0C-3B9C9C4BF0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108DE-7E93-864B-8D87-8C182F01D05D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7" name="Espace réservé du texte 5">
            <a:extLst>
              <a:ext uri="{FF2B5EF4-FFF2-40B4-BE49-F238E27FC236}">
                <a16:creationId xmlns:a16="http://schemas.microsoft.com/office/drawing/2014/main" id="{073314A3-1660-4436-86AF-9173F3DF37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9485" y="1348158"/>
            <a:ext cx="10453031" cy="4590790"/>
          </a:xfrm>
        </p:spPr>
        <p:txBody>
          <a:bodyPr/>
          <a:lstStyle/>
          <a:p>
            <a:endParaRPr lang="fr-FR" dirty="0">
              <a:solidFill>
                <a:srgbClr val="FF0000"/>
              </a:solidFill>
              <a:latin typeface="+mn-lt"/>
            </a:endParaRP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Présentez de manière détaillée votre solution</a:t>
            </a: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Présentez la technologie sous-jacente. Expliquez précisément comment vous levez quels verrous?</a:t>
            </a:r>
          </a:p>
          <a:p>
            <a:r>
              <a:rPr lang="fr-FR" dirty="0">
                <a:solidFill>
                  <a:srgbClr val="FF0000"/>
                </a:solidFill>
                <a:latin typeface="+mn-lt"/>
              </a:rPr>
              <a:t> </a:t>
            </a:r>
          </a:p>
          <a:p>
            <a:endParaRPr lang="fr-FR" dirty="0">
              <a:solidFill>
                <a:srgbClr val="FF0000"/>
              </a:solidFill>
              <a:latin typeface="+mn-lt"/>
            </a:endParaRPr>
          </a:p>
          <a:p>
            <a:r>
              <a:rPr lang="fr-FR" dirty="0">
                <a:solidFill>
                  <a:srgbClr val="FF0000"/>
                </a:solidFill>
                <a:latin typeface="+mn-lt"/>
              </a:rPr>
              <a:t> </a:t>
            </a:r>
          </a:p>
        </p:txBody>
      </p:sp>
      <p:sp>
        <p:nvSpPr>
          <p:cNvPr id="8" name="Espace réservé du pied de page 4">
            <a:extLst>
              <a:ext uri="{FF2B5EF4-FFF2-40B4-BE49-F238E27FC236}">
                <a16:creationId xmlns:a16="http://schemas.microsoft.com/office/drawing/2014/main" id="{9DF0FF34-307D-4B55-A285-B7A40F6F51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91275"/>
            <a:ext cx="4114800" cy="365125"/>
          </a:xfrm>
        </p:spPr>
        <p:txBody>
          <a:bodyPr/>
          <a:lstStyle/>
          <a:p>
            <a:r>
              <a:rPr lang="fr-FR" dirty="0"/>
              <a:t>Confidentiel</a:t>
            </a:r>
          </a:p>
        </p:txBody>
      </p:sp>
    </p:spTree>
    <p:extLst>
      <p:ext uri="{BB962C8B-B14F-4D97-AF65-F5344CB8AC3E}">
        <p14:creationId xmlns:p14="http://schemas.microsoft.com/office/powerpoint/2010/main" val="33337989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995F41F-A538-41CB-8AA8-98EE519348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Benchmark technologique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7793784-5571-4BC3-AB1D-269DE6EFCC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526C6-77EC-2B43-ADA5-56F3FA37216C}" type="datetime2">
              <a:rPr lang="fr-FR" smtClean="0"/>
              <a:t>mardi 13 décembre 2022</a:t>
            </a:fld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6B9EAB0-64D2-482D-BEF3-95139858C7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108DE-7E93-864B-8D87-8C182F01D05D}" type="slidenum">
              <a:rPr lang="fr-FR" smtClean="0"/>
              <a:pPr/>
              <a:t>6</a:t>
            </a:fld>
            <a:endParaRPr lang="fr-FR" dirty="0"/>
          </a:p>
        </p:txBody>
      </p:sp>
      <p:sp>
        <p:nvSpPr>
          <p:cNvPr id="7" name="Espace réservé du texte 5">
            <a:extLst>
              <a:ext uri="{FF2B5EF4-FFF2-40B4-BE49-F238E27FC236}">
                <a16:creationId xmlns:a16="http://schemas.microsoft.com/office/drawing/2014/main" id="{2F83C761-C86A-4598-A108-4D6722DB06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285583" y="1138432"/>
            <a:ext cx="5810417" cy="5002309"/>
          </a:xfrm>
          <a:ln>
            <a:solidFill>
              <a:schemeClr val="tx1"/>
            </a:solidFill>
          </a:ln>
        </p:spPr>
        <p:txBody>
          <a:bodyPr/>
          <a:lstStyle/>
          <a:p>
            <a:pPr algn="ctr">
              <a:buClr>
                <a:srgbClr val="59BFCE"/>
              </a:buClr>
              <a:buSzPct val="90000"/>
            </a:pPr>
            <a:r>
              <a:rPr lang="fr-FR" b="1" dirty="0">
                <a:solidFill>
                  <a:srgbClr val="59BFCE"/>
                </a:solidFill>
              </a:rPr>
              <a:t>Concurrents &amp; Technologies concurrentes</a:t>
            </a: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r>
              <a:rPr lang="fr-FR" sz="1100" b="1" i="1" dirty="0">
                <a:solidFill>
                  <a:srgbClr val="FF0000"/>
                </a:solidFill>
              </a:rPr>
              <a:t>Cette partie est primordiale. L’important est d’avoir une comparaison des principales technologies/solutions concurrentes, répondant partiellement au problème posé et/ou étant utilisées aujourd’hui pour répondre au problème posé</a:t>
            </a: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 1) Les technologies concurrentes  : </a:t>
            </a:r>
          </a:p>
          <a:p>
            <a:pPr marL="171450" indent="-171450" algn="l">
              <a:spcBef>
                <a:spcPts val="0"/>
              </a:spcBef>
              <a:buClr>
                <a:srgbClr val="59BFCE"/>
              </a:buClr>
              <a:buSzPct val="90000"/>
              <a:buFontTx/>
              <a:buChar char="-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Présentation technique, point fort &amp; point faible – lister les solutions académiques et industrielles.</a:t>
            </a:r>
          </a:p>
          <a:p>
            <a:pPr marL="171450" indent="-171450" algn="l">
              <a:spcBef>
                <a:spcPts val="0"/>
              </a:spcBef>
              <a:buClr>
                <a:srgbClr val="59BFCE"/>
              </a:buClr>
              <a:buSzPct val="90000"/>
              <a:buFontTx/>
              <a:buChar char="-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Présenter le cas répondant des critères clairement définis et des éléments quantitatifs permettant de comparer le technologie </a:t>
            </a:r>
          </a:p>
          <a:p>
            <a:pPr marL="171450" indent="-171450" algn="l">
              <a:spcBef>
                <a:spcPts val="0"/>
              </a:spcBef>
              <a:buClr>
                <a:srgbClr val="59BFCE"/>
              </a:buClr>
              <a:buSzPct val="90000"/>
              <a:buFontTx/>
              <a:buChar char="-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Privilégier un</a:t>
            </a:r>
            <a:r>
              <a:rPr lang="fr-FR" sz="1100" b="1" u="sng" dirty="0">
                <a:solidFill>
                  <a:schemeClr val="bg1">
                    <a:lumMod val="50000"/>
                  </a:schemeClr>
                </a:solidFill>
              </a:rPr>
              <a:t> tableau récapitulatif des technologies, synthétique et lisible</a:t>
            </a:r>
          </a:p>
          <a:p>
            <a:pPr marL="171450" indent="-171450" algn="l">
              <a:spcBef>
                <a:spcPts val="0"/>
              </a:spcBef>
              <a:buClr>
                <a:srgbClr val="59BFCE"/>
              </a:buClr>
              <a:buSzPct val="90000"/>
              <a:buFontTx/>
              <a:buChar char="-"/>
            </a:pPr>
            <a:endParaRPr lang="fr-FR" sz="1100" b="1" u="sng" dirty="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2) Les acteurs concurrents : </a:t>
            </a: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 - Citer les principaux laboratoires académiques &amp; industriels (en France et à l’étranger) travaillant dans le domaine technologique de votre projet? Que font-ils précisément? </a:t>
            </a: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 - Citer les principaux industriels (en France et à l’étranger) travaillant dans le domaine technologique de votre projet? Que font-ils précisément? </a:t>
            </a: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 - Peuvent-ils devenir des partenaires? </a:t>
            </a:r>
          </a:p>
          <a:p>
            <a:pPr marL="171450" indent="-171450" algn="l">
              <a:spcBef>
                <a:spcPts val="0"/>
              </a:spcBef>
              <a:buClr>
                <a:srgbClr val="59BFCE"/>
              </a:buClr>
              <a:buSzPct val="90000"/>
              <a:buFontTx/>
              <a:buChar char="-"/>
            </a:pPr>
            <a:endParaRPr lang="fr-FR" sz="1100" b="1" u="sng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10" name="Espace réservé du texte 5">
            <a:extLst>
              <a:ext uri="{FF2B5EF4-FFF2-40B4-BE49-F238E27FC236}">
                <a16:creationId xmlns:a16="http://schemas.microsoft.com/office/drawing/2014/main" id="{0AEF652B-AD17-4B18-BA64-760581377959}"/>
              </a:ext>
            </a:extLst>
          </p:cNvPr>
          <p:cNvSpPr txBox="1">
            <a:spLocks/>
          </p:cNvSpPr>
          <p:nvPr/>
        </p:nvSpPr>
        <p:spPr>
          <a:xfrm>
            <a:off x="6096000" y="1138432"/>
            <a:ext cx="5810417" cy="500230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>
            <a:lvl1pPr marL="0" indent="0" algn="just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spcBef>
                <a:spcPts val="0"/>
              </a:spcBef>
              <a:buClr>
                <a:srgbClr val="59BFCE"/>
              </a:buClr>
              <a:buSzPct val="90000"/>
            </a:pPr>
            <a:r>
              <a:rPr lang="fr-FR" b="1" dirty="0">
                <a:solidFill>
                  <a:srgbClr val="59BFCE"/>
                </a:solidFill>
              </a:rPr>
              <a:t>Comparaison &amp; aspects </a:t>
            </a:r>
            <a:r>
              <a:rPr lang="fr-FR" b="1" dirty="0" err="1">
                <a:solidFill>
                  <a:srgbClr val="59BFCE"/>
                </a:solidFill>
              </a:rPr>
              <a:t>différentiants</a:t>
            </a:r>
            <a:endParaRPr lang="fr-FR" b="1" dirty="0">
              <a:solidFill>
                <a:srgbClr val="59BFCE"/>
              </a:solidFill>
            </a:endParaRPr>
          </a:p>
          <a:p>
            <a:pPr algn="ctr">
              <a:spcBef>
                <a:spcPts val="0"/>
              </a:spcBef>
              <a:buClr>
                <a:srgbClr val="59BFCE"/>
              </a:buClr>
              <a:buSzPct val="90000"/>
            </a:pPr>
            <a:endParaRPr lang="fr-FR" i="1" dirty="0">
              <a:solidFill>
                <a:schemeClr val="bg1">
                  <a:lumMod val="50000"/>
                </a:schemeClr>
              </a:solidFill>
            </a:endParaRPr>
          </a:p>
          <a:p>
            <a:pPr marL="171450" indent="-171450" algn="l">
              <a:spcBef>
                <a:spcPts val="0"/>
              </a:spcBef>
              <a:buClr>
                <a:srgbClr val="59BFCE"/>
              </a:buClr>
              <a:buSzPct val="90000"/>
              <a:buFontTx/>
              <a:buChar char="-"/>
            </a:pPr>
            <a:r>
              <a:rPr lang="fr-FR" sz="1100" b="1" i="1" dirty="0">
                <a:solidFill>
                  <a:srgbClr val="FF0000"/>
                </a:solidFill>
              </a:rPr>
              <a:t>Cette partie est primordiale. L’objectif est comprendre précisément comment se positionne votre solution par rapport aux autres solutions</a:t>
            </a: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  <a:p>
            <a:pPr marL="171450" indent="-171450" algn="l">
              <a:spcBef>
                <a:spcPts val="0"/>
              </a:spcBef>
              <a:buClr>
                <a:srgbClr val="59BFCE"/>
              </a:buClr>
              <a:buSzPct val="90000"/>
              <a:buFontTx/>
              <a:buChar char="-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Comparez ici votre technologie aux technologies concurrentes : en quoi votre technologie est-elle la meilleure pour résoudre le problème posé? Quel est l’élément différentiant? </a:t>
            </a:r>
          </a:p>
          <a:p>
            <a:pPr marL="171450" indent="-171450" algn="l">
              <a:spcBef>
                <a:spcPts val="0"/>
              </a:spcBef>
              <a:buClr>
                <a:srgbClr val="59BFCE"/>
              </a:buClr>
              <a:buSzPct val="90000"/>
              <a:buFontTx/>
              <a:buChar char="-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Ici, Vous devez convaincre que d’un point de vue technique, votre technologie (certes à un niveau peu avancé) est la plus prometteuse  ou à minima a un gros potentiel pour résoudre le problème posé en comparaison des autres technologies actuelles et concurrentes.</a:t>
            </a:r>
          </a:p>
          <a:p>
            <a:endParaRPr lang="fr-FR" dirty="0">
              <a:latin typeface="+mn-lt"/>
            </a:endParaRP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8" name="Espace réservé du pied de page 4">
            <a:extLst>
              <a:ext uri="{FF2B5EF4-FFF2-40B4-BE49-F238E27FC236}">
                <a16:creationId xmlns:a16="http://schemas.microsoft.com/office/drawing/2014/main" id="{640B4A41-7DB5-4DBD-9052-203D629BF1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91275"/>
            <a:ext cx="4114800" cy="365125"/>
          </a:xfrm>
        </p:spPr>
        <p:txBody>
          <a:bodyPr/>
          <a:lstStyle/>
          <a:p>
            <a:r>
              <a:rPr lang="fr-FR" dirty="0"/>
              <a:t>Confidentiel</a:t>
            </a:r>
          </a:p>
        </p:txBody>
      </p:sp>
    </p:spTree>
    <p:extLst>
      <p:ext uri="{BB962C8B-B14F-4D97-AF65-F5344CB8AC3E}">
        <p14:creationId xmlns:p14="http://schemas.microsoft.com/office/powerpoint/2010/main" val="1890448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39C10C6B-500F-46FA-B860-0FD6293F31F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Marché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0BFD7FD1-7209-40AD-9B56-371F97C404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526C6-77EC-2B43-ADA5-56F3FA37216C}" type="datetime2">
              <a:rPr lang="fr-FR" smtClean="0"/>
              <a:t>mardi 13 décembre 2022</a:t>
            </a:fld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B73ECFFE-083C-4467-A5EB-C3BD2D4F2F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108DE-7E93-864B-8D87-8C182F01D05D}" type="slidenum">
              <a:rPr lang="fr-FR" smtClean="0"/>
              <a:pPr/>
              <a:t>7</a:t>
            </a:fld>
            <a:endParaRPr lang="fr-FR" dirty="0"/>
          </a:p>
        </p:txBody>
      </p:sp>
      <p:sp>
        <p:nvSpPr>
          <p:cNvPr id="7" name="Espace réservé du texte 5">
            <a:extLst>
              <a:ext uri="{FF2B5EF4-FFF2-40B4-BE49-F238E27FC236}">
                <a16:creationId xmlns:a16="http://schemas.microsoft.com/office/drawing/2014/main" id="{75A80B9B-5414-4C37-AD69-9319BD52BA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9485" y="1348158"/>
            <a:ext cx="10453031" cy="4590790"/>
          </a:xfrm>
        </p:spPr>
        <p:txBody>
          <a:bodyPr/>
          <a:lstStyle/>
          <a:p>
            <a:pPr marL="285750" indent="-285750">
              <a:buClr>
                <a:srgbClr val="59BFCE"/>
              </a:buClr>
              <a:buSzPct val="90000"/>
              <a:buFont typeface="Courier New" panose="02070309020205020404" pitchFamily="49" charset="0"/>
              <a:buChar char="o"/>
            </a:pPr>
            <a:r>
              <a:rPr lang="fr-FR" dirty="0"/>
              <a:t>Données marché : </a:t>
            </a:r>
          </a:p>
          <a:p>
            <a:pPr algn="l"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Taille du marché / typologie de marché / quelques chiffres en France /Europe/monde selon ce qui est pertinent à votre projet.</a:t>
            </a:r>
          </a:p>
          <a:p>
            <a:pPr algn="l"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  <a:p>
            <a:pPr marL="285750" indent="-285750">
              <a:buClr>
                <a:srgbClr val="59BFCE"/>
              </a:buClr>
              <a:buSzPct val="90000"/>
              <a:buFont typeface="Courier New" panose="02070309020205020404" pitchFamily="49" charset="0"/>
              <a:buChar char="o"/>
            </a:pPr>
            <a:r>
              <a:rPr lang="fr-FR" dirty="0"/>
              <a:t>Segmentation du marché &amp; attentes des utilisateurs / groupes de patients visés &amp; besoins cliniques : </a:t>
            </a:r>
          </a:p>
          <a:p>
            <a:pPr marL="171450" indent="-171450" algn="l"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  <a:buFont typeface="Arial" panose="020B0604020202020204" pitchFamily="34" charset="0"/>
              <a:buChar char="•"/>
            </a:pP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Comment se décompose le marché? Avez-vous une idée des performances attendus par les utilisateurs ?  </a:t>
            </a:r>
          </a:p>
          <a:p>
            <a:pPr algn="l"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</a:pPr>
            <a:r>
              <a:rPr lang="fr-FR" sz="1100" i="1" u="sng" dirty="0">
                <a:solidFill>
                  <a:schemeClr val="bg1">
                    <a:lumMod val="50000"/>
                  </a:schemeClr>
                </a:solidFill>
              </a:rPr>
              <a:t>Exemple </a:t>
            </a: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: Imaginons que le produit que vous envisagez de réaliser soit produit en petite série. Qui  achèterait directement ? Quel segment ( i.e. des groupes des personnes physiques ou morales présentant la même demande) pensez-vous atteindre en premier? </a:t>
            </a:r>
          </a:p>
          <a:p>
            <a:pPr algn="l"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Reprenons le cas du vélo électrique et la segmentation à laquelle on peut penser. </a:t>
            </a:r>
          </a:p>
          <a:p>
            <a:pPr marL="685800" lvl="1" indent="-228600" algn="just">
              <a:buClr>
                <a:schemeClr val="bg1">
                  <a:lumMod val="50000"/>
                </a:schemeClr>
              </a:buClr>
              <a:buSzPct val="90000"/>
              <a:buFont typeface="+mj-lt"/>
              <a:buAutoNum type="arabicPeriod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rPr>
              <a:t>Les retraités  : 65+, ballades dominicales, vélo électrique?; besoin : un vélo robuste pour se promener, pas cher, pas d’entretien; solution alternative : ballade à pied/voiture</a:t>
            </a:r>
          </a:p>
          <a:p>
            <a:pPr marL="685800" lvl="1" indent="-228600" algn="just">
              <a:buFont typeface="+mj-lt"/>
              <a:buAutoNum type="arabicPeriod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rPr>
              <a:t>Les actifs &amp; jeunes citadins pour moyen de transport principal en complément des transports en commun :25-65, transport domicile-travail &amp; petites courses, besoin :  parcourir de courtes distances (&lt;30km), vélo robuste, solutions : transports en commun, voitures, deux roues motorisées. Pas forcément pliable(sauf rangement). Compact : pas vraiment.</a:t>
            </a:r>
          </a:p>
          <a:p>
            <a:pPr marL="685800" lvl="1" indent="-228600" algn="just">
              <a:buFont typeface="+mj-lt"/>
              <a:buAutoNum type="arabicPeriod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rPr>
              <a:t>Adolescents : Loisir / sport/déplacement; vélo « fun », design, à la mode?; vélo robuste. </a:t>
            </a:r>
          </a:p>
          <a:p>
            <a:pPr marL="685800" lvl="1" indent="-228600" algn="just">
              <a:buFont typeface="+mj-lt"/>
              <a:buAutoNum type="arabicPeriod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rPr>
              <a:t>Entreprises multisites : Si sites peu éloignés, besoin : permettre la mobilité rapide, écolo  et « </a:t>
            </a:r>
            <a:r>
              <a:rPr lang="fr-FR" sz="1100" i="1" dirty="0" err="1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rPr>
              <a:t>healthy</a:t>
            </a:r>
            <a:r>
              <a:rPr lang="fr-FR" sz="1100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rPr>
              <a:t> » de ses salariés, communication, solutions : pieds, voiture…; vélo robuste &amp; pas d’entretien. Compact/léger/pliable : ??</a:t>
            </a:r>
          </a:p>
          <a:p>
            <a:pPr marL="685800" lvl="1" indent="-228600" algn="just">
              <a:buFont typeface="+mj-lt"/>
              <a:buAutoNum type="arabicPeriod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rPr>
              <a:t>Collectivités &amp; Villes : Villes avec un vrai centre ville,  besoin : désengorger le centre ville &amp; le rendre aux piétons, diminuer la pollution, solution : voiture, limiter les déplacements en centre ville mais risque de désertification &amp; achat sur internet? Vélo robuste et facile d’entretien/ pb du vol/ Compact/léger/pliable : non?</a:t>
            </a:r>
          </a:p>
          <a:p>
            <a:pPr marL="685800" lvl="1" indent="-228600" algn="just">
              <a:buFont typeface="+mj-lt"/>
              <a:buAutoNum type="arabicPeriod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rPr>
              <a:t>Sportifs professionnels &amp; amateurs éclairés : Profil : sportifs de haut niveau ou public avertis / Vélo de compétition ( critères associés…)</a:t>
            </a:r>
          </a:p>
          <a:p>
            <a:pPr algn="l"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spcBef>
                <a:spcPts val="0"/>
              </a:spcBef>
              <a:buClr>
                <a:schemeClr val="bg1">
                  <a:lumMod val="50000"/>
                </a:schemeClr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  <a:p>
            <a:endParaRPr lang="fr-FR" dirty="0"/>
          </a:p>
        </p:txBody>
      </p:sp>
      <p:sp>
        <p:nvSpPr>
          <p:cNvPr id="8" name="Espace réservé du pied de page 4">
            <a:extLst>
              <a:ext uri="{FF2B5EF4-FFF2-40B4-BE49-F238E27FC236}">
                <a16:creationId xmlns:a16="http://schemas.microsoft.com/office/drawing/2014/main" id="{D72D7FD1-E72A-4083-9471-14AF24403D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91275"/>
            <a:ext cx="4114800" cy="365125"/>
          </a:xfrm>
        </p:spPr>
        <p:txBody>
          <a:bodyPr/>
          <a:lstStyle/>
          <a:p>
            <a:r>
              <a:rPr lang="fr-FR" dirty="0"/>
              <a:t>Confidentiel</a:t>
            </a:r>
          </a:p>
        </p:txBody>
      </p:sp>
    </p:spTree>
    <p:extLst>
      <p:ext uri="{BB962C8B-B14F-4D97-AF65-F5344CB8AC3E}">
        <p14:creationId xmlns:p14="http://schemas.microsoft.com/office/powerpoint/2010/main" val="37917999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E0632787-85C9-4131-A278-9F004C7E7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Positionnement du projet sur le marché visé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4CD2F035-44C0-4468-BC46-DE598B7BC3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526C6-77EC-2B43-ADA5-56F3FA37216C}" type="datetime2">
              <a:rPr lang="fr-FR" smtClean="0"/>
              <a:t>mardi 13 décembre 2022</a:t>
            </a:fld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EF009740-2803-442F-9E8D-FB508E4B9C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108DE-7E93-864B-8D87-8C182F01D05D}" type="slidenum">
              <a:rPr lang="fr-FR" smtClean="0"/>
              <a:pPr/>
              <a:t>8</a:t>
            </a:fld>
            <a:endParaRPr lang="fr-FR" dirty="0"/>
          </a:p>
        </p:txBody>
      </p:sp>
      <p:sp>
        <p:nvSpPr>
          <p:cNvPr id="7" name="Espace réservé du texte 5">
            <a:extLst>
              <a:ext uri="{FF2B5EF4-FFF2-40B4-BE49-F238E27FC236}">
                <a16:creationId xmlns:a16="http://schemas.microsoft.com/office/drawing/2014/main" id="{5742C601-4842-4F4C-BCDD-D2A3D3D1C5E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9485" y="1348158"/>
            <a:ext cx="10453031" cy="4590790"/>
          </a:xfrm>
        </p:spPr>
        <p:txBody>
          <a:bodyPr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Quel marché ou segment de marché pensez-vous adresser ?</a:t>
            </a: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Prioriser les segments présentés sur la slide précédente : Qui manifeste le plus le besoin de votre solution? </a:t>
            </a: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endParaRPr lang="fr-FR" sz="1100" i="1" dirty="0">
              <a:solidFill>
                <a:srgbClr val="FF0000"/>
              </a:solidFill>
            </a:endParaRP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Positionnement du livrable sur la chaine de la valeur : </a:t>
            </a: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Décrivez ici : </a:t>
            </a:r>
          </a:p>
          <a:p>
            <a:pPr marL="171450" indent="-171450" algn="l">
              <a:spcBef>
                <a:spcPts val="0"/>
              </a:spcBef>
              <a:buClr>
                <a:srgbClr val="59BFCE"/>
              </a:buClr>
              <a:buSzPct val="90000"/>
              <a:buFontTx/>
              <a:buChar char="-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Ce que vous allez vendre ( peut-être le livrable du projet de maturation), à qui et pourquoi</a:t>
            </a:r>
          </a:p>
          <a:p>
            <a:pPr marL="171450" indent="-171450" algn="l">
              <a:spcBef>
                <a:spcPts val="0"/>
              </a:spcBef>
              <a:buClr>
                <a:srgbClr val="59BFCE"/>
              </a:buClr>
              <a:buSzPct val="90000"/>
              <a:buFontTx/>
              <a:buChar char="-"/>
            </a:pPr>
            <a:r>
              <a:rPr lang="fr-FR" sz="1100" dirty="0">
                <a:solidFill>
                  <a:schemeClr val="bg1">
                    <a:lumMod val="50000"/>
                  </a:schemeClr>
                </a:solidFill>
              </a:rPr>
              <a:t>L’avantage et ce qui est différentiant par rapport </a:t>
            </a: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aux produits &amp; services directement concurrents.</a:t>
            </a: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Note : vous pouvez vendre un vélo à un utilisateur, nouveau matériau à un fabriquant de vélo, ou un service à un utilisateur. Le positionnement n’est pas le même.</a:t>
            </a: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FR" dirty="0"/>
              <a:t>L’Equipe &amp; le projet de transfert : </a:t>
            </a:r>
          </a:p>
          <a:p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Envisagez vous de créer une entreprise pour mener à bien le transfert technologique du produit?</a:t>
            </a:r>
          </a:p>
          <a:p>
            <a:pPr>
              <a:spcBef>
                <a:spcPts val="0"/>
              </a:spcBef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Si oui, quel serait le cœur de métier de la start-up? Que fabrique-t-elle? Internalisation vs externalisation</a:t>
            </a:r>
          </a:p>
          <a:p>
            <a:pPr>
              <a:spcBef>
                <a:spcPts val="0"/>
              </a:spcBef>
            </a:pP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  <a:p>
            <a:pPr>
              <a:spcBef>
                <a:spcPts val="0"/>
              </a:spcBef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Envisagez vous plutôt un transfert vers une entreprise existante ? </a:t>
            </a:r>
          </a:p>
          <a:p>
            <a:pPr>
              <a:spcBef>
                <a:spcPts val="0"/>
              </a:spcBef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Si oui, avez-vous une idée d’une entreprise intéressée par votre technologie? Avez-vous eu des contacts? </a:t>
            </a:r>
          </a:p>
          <a:p>
            <a:endParaRPr lang="fr-FR" dirty="0"/>
          </a:p>
        </p:txBody>
      </p:sp>
      <p:sp>
        <p:nvSpPr>
          <p:cNvPr id="8" name="Espace réservé du pied de page 4">
            <a:extLst>
              <a:ext uri="{FF2B5EF4-FFF2-40B4-BE49-F238E27FC236}">
                <a16:creationId xmlns:a16="http://schemas.microsoft.com/office/drawing/2014/main" id="{5E5C3181-F5FD-4ACC-BE6D-02E064203F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91275"/>
            <a:ext cx="4114800" cy="365125"/>
          </a:xfrm>
        </p:spPr>
        <p:txBody>
          <a:bodyPr/>
          <a:lstStyle/>
          <a:p>
            <a:r>
              <a:rPr lang="fr-FR" dirty="0"/>
              <a:t>Confidentiel</a:t>
            </a:r>
          </a:p>
        </p:txBody>
      </p:sp>
    </p:spTree>
    <p:extLst>
      <p:ext uri="{BB962C8B-B14F-4D97-AF65-F5344CB8AC3E}">
        <p14:creationId xmlns:p14="http://schemas.microsoft.com/office/powerpoint/2010/main" val="42228917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995F41F-A538-41CB-8AA8-98EE519348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Maturité &amp; roadmap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A7793784-5571-4BC3-AB1D-269DE6EFCC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4526C6-77EC-2B43-ADA5-56F3FA37216C}" type="datetime2">
              <a:rPr lang="fr-FR" smtClean="0"/>
              <a:t>mardi 13 décembre 2022</a:t>
            </a:fld>
            <a:endParaRPr lang="fr-FR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26B9EAB0-64D2-482D-BEF3-95139858C7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1108DE-7E93-864B-8D87-8C182F01D05D}" type="slidenum">
              <a:rPr lang="fr-FR" smtClean="0"/>
              <a:pPr/>
              <a:t>9</a:t>
            </a:fld>
            <a:endParaRPr lang="fr-FR" dirty="0"/>
          </a:p>
        </p:txBody>
      </p:sp>
      <p:sp>
        <p:nvSpPr>
          <p:cNvPr id="7" name="Espace réservé du texte 5">
            <a:extLst>
              <a:ext uri="{FF2B5EF4-FFF2-40B4-BE49-F238E27FC236}">
                <a16:creationId xmlns:a16="http://schemas.microsoft.com/office/drawing/2014/main" id="{2F83C761-C86A-4598-A108-4D6722DB062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55641" y="1348158"/>
            <a:ext cx="5940359" cy="2289345"/>
          </a:xfrm>
          <a:ln>
            <a:solidFill>
              <a:schemeClr val="tx1"/>
            </a:solidFill>
          </a:ln>
        </p:spPr>
        <p:txBody>
          <a:bodyPr/>
          <a:lstStyle/>
          <a:p>
            <a:pPr algn="ctr"/>
            <a:r>
              <a:rPr lang="fr-FR" b="1" dirty="0">
                <a:solidFill>
                  <a:srgbClr val="59BFCE"/>
                </a:solidFill>
              </a:rPr>
              <a:t>1 - Maturité de votre projet</a:t>
            </a:r>
          </a:p>
          <a:p>
            <a:endParaRPr lang="fr-FR" sz="3200" dirty="0"/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Qu’avez-vous démontré en laboratoire?</a:t>
            </a: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Existe –t-il une preuve de concept?</a:t>
            </a: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Quels tests avez-vous réalisés? dans quelle condition? </a:t>
            </a: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Quels sont les résultats qualitatifs et quantitatifs obtenus?</a:t>
            </a: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Quel est le niveau de maturité : estimation du TRL</a:t>
            </a: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  <a:p>
            <a:endParaRPr lang="fr-FR" dirty="0"/>
          </a:p>
        </p:txBody>
      </p:sp>
      <p:sp>
        <p:nvSpPr>
          <p:cNvPr id="9" name="Espace réservé du texte 5">
            <a:extLst>
              <a:ext uri="{FF2B5EF4-FFF2-40B4-BE49-F238E27FC236}">
                <a16:creationId xmlns:a16="http://schemas.microsoft.com/office/drawing/2014/main" id="{37C30298-E73C-4597-A844-93B81B36603B}"/>
              </a:ext>
            </a:extLst>
          </p:cNvPr>
          <p:cNvSpPr txBox="1">
            <a:spLocks/>
          </p:cNvSpPr>
          <p:nvPr/>
        </p:nvSpPr>
        <p:spPr>
          <a:xfrm>
            <a:off x="6096000" y="1348158"/>
            <a:ext cx="5824756" cy="457777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>
            <a:lvl1pPr marL="0" indent="0" algn="just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b="1" dirty="0">
                <a:solidFill>
                  <a:srgbClr val="59BFCE"/>
                </a:solidFill>
              </a:rPr>
              <a:t>3 - Projet de maturation</a:t>
            </a:r>
          </a:p>
          <a:p>
            <a:endParaRPr lang="fr-FR" dirty="0"/>
          </a:p>
          <a:p>
            <a:endParaRPr lang="fr-FR" dirty="0"/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Présentez de manière synthétique le calendrier, les principaux lots ainsi que leur livrable.  </a:t>
            </a: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  <a:p>
            <a:endParaRPr lang="fr-FR" dirty="0"/>
          </a:p>
        </p:txBody>
      </p:sp>
      <p:sp>
        <p:nvSpPr>
          <p:cNvPr id="8" name="Espace réservé du texte 5">
            <a:extLst>
              <a:ext uri="{FF2B5EF4-FFF2-40B4-BE49-F238E27FC236}">
                <a16:creationId xmlns:a16="http://schemas.microsoft.com/office/drawing/2014/main" id="{4CED3A0C-7228-4BE4-8C40-3278FE208496}"/>
              </a:ext>
            </a:extLst>
          </p:cNvPr>
          <p:cNvSpPr txBox="1">
            <a:spLocks/>
          </p:cNvSpPr>
          <p:nvPr/>
        </p:nvSpPr>
        <p:spPr>
          <a:xfrm>
            <a:off x="155642" y="3636590"/>
            <a:ext cx="5940358" cy="228934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>
            <a:lvl1pPr marL="0" indent="0" algn="just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Calibri" panose="020F0502020204030204" pitchFamily="34" charset="0"/>
                <a:ea typeface="Gulim" panose="020B0600000101010101" pitchFamily="34" charset="-127"/>
                <a:cs typeface="Calibri" panose="020F0502020204030204" pitchFamily="34" charset="0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fr-FR" b="1" dirty="0">
                <a:solidFill>
                  <a:srgbClr val="59BFCE"/>
                </a:solidFill>
              </a:rPr>
              <a:t>2 - Objectif du projet de maturation</a:t>
            </a: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endParaRPr lang="fr-FR" sz="3200" dirty="0"/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Présentez en une phrase l’objectif technique de votre programme de maturation </a:t>
            </a: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Présenter en une phrase le livrable final du projet de maturation.</a:t>
            </a: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</a:endParaRP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r>
              <a:rPr lang="fr-FR" sz="1100" i="1" dirty="0">
                <a:solidFill>
                  <a:schemeClr val="bg1">
                    <a:lumMod val="50000"/>
                  </a:schemeClr>
                </a:solidFill>
              </a:rPr>
              <a:t>Lister les risques à lever &amp; Principaux critères de performances à atteindre</a:t>
            </a:r>
          </a:p>
          <a:p>
            <a:pPr algn="l">
              <a:spcBef>
                <a:spcPts val="0"/>
              </a:spcBef>
              <a:buClr>
                <a:srgbClr val="59BFCE"/>
              </a:buClr>
              <a:buSzPct val="90000"/>
            </a:pPr>
            <a:endParaRPr lang="fr-FR" sz="1100" i="1" dirty="0">
              <a:solidFill>
                <a:schemeClr val="bg1">
                  <a:lumMod val="50000"/>
                </a:schemeClr>
              </a:solidFill>
              <a:highlight>
                <a:srgbClr val="FFFF00"/>
              </a:highlight>
            </a:endParaRPr>
          </a:p>
        </p:txBody>
      </p:sp>
      <p:sp>
        <p:nvSpPr>
          <p:cNvPr id="10" name="Espace réservé du pied de page 4">
            <a:extLst>
              <a:ext uri="{FF2B5EF4-FFF2-40B4-BE49-F238E27FC236}">
                <a16:creationId xmlns:a16="http://schemas.microsoft.com/office/drawing/2014/main" id="{9DD0C0D9-C1A2-4B8B-95EE-933CABE705A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91275"/>
            <a:ext cx="4114800" cy="365125"/>
          </a:xfrm>
        </p:spPr>
        <p:txBody>
          <a:bodyPr/>
          <a:lstStyle/>
          <a:p>
            <a:r>
              <a:rPr lang="fr-FR" dirty="0"/>
              <a:t>Confidentiel</a:t>
            </a:r>
          </a:p>
        </p:txBody>
      </p:sp>
    </p:spTree>
    <p:extLst>
      <p:ext uri="{BB962C8B-B14F-4D97-AF65-F5344CB8AC3E}">
        <p14:creationId xmlns:p14="http://schemas.microsoft.com/office/powerpoint/2010/main" val="2520887288"/>
      </p:ext>
    </p:extLst>
  </p:cSld>
  <p:clrMapOvr>
    <a:masterClrMapping/>
  </p:clrMapOvr>
</p:sld>
</file>

<file path=ppt/theme/theme1.xml><?xml version="1.0" encoding="utf-8"?>
<a:theme xmlns:a="http://schemas.openxmlformats.org/drawingml/2006/main" name="Conception personnalisé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2106</TotalTime>
  <Words>1480</Words>
  <Application>Microsoft Office PowerPoint</Application>
  <PresentationFormat>Grand écran</PresentationFormat>
  <Paragraphs>166</Paragraphs>
  <Slides>10</Slides>
  <Notes>0</Notes>
  <HiddenSlides>1</HiddenSlides>
  <MMClips>0</MMClips>
  <ScaleCrop>false</ScaleCrop>
  <HeadingPairs>
    <vt:vector size="6" baseType="variant">
      <vt:variant>
        <vt:lpstr>Polices utilisées</vt:lpstr>
      </vt:variant>
      <vt:variant>
        <vt:i4>9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10</vt:i4>
      </vt:variant>
    </vt:vector>
  </HeadingPairs>
  <TitlesOfParts>
    <vt:vector size="20" baseType="lpstr">
      <vt:lpstr>Gulim</vt:lpstr>
      <vt:lpstr>Arial</vt:lpstr>
      <vt:lpstr>Calibri</vt:lpstr>
      <vt:lpstr>Courier New</vt:lpstr>
      <vt:lpstr>LucidaGrande</vt:lpstr>
      <vt:lpstr>Symbol</vt:lpstr>
      <vt:lpstr>Tw Cen MT</vt:lpstr>
      <vt:lpstr>Wingdings</vt:lpstr>
      <vt:lpstr>ZapfDingbatsITC</vt:lpstr>
      <vt:lpstr>Conception personnalisée</vt:lpstr>
      <vt:lpstr>CADRAGE</vt:lpstr>
      <vt:lpstr>Nom du projet</vt:lpstr>
      <vt:lpstr>Équipe &amp; Acteurs</vt:lpstr>
      <vt:lpstr>Projet « in a nutshelL »</vt:lpstr>
      <vt:lpstr> Technologie </vt:lpstr>
      <vt:lpstr>Benchmark technologique</vt:lpstr>
      <vt:lpstr>Marché</vt:lpstr>
      <vt:lpstr>Positionnement du projet sur le marché visé</vt:lpstr>
      <vt:lpstr>Maturité &amp; roadmap</vt:lpstr>
      <vt:lpstr>CONCLUSION</vt:lpstr>
    </vt:vector>
  </TitlesOfParts>
  <Company>SATT Paris-Saclay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subject>MOD Trame synthèse dossier projet d'investissement v1.1 - nouvelle charte graphique</dc:subject>
  <dc:creator>mirantsoa.rakotomalala@satt-paris-saclay.fr</dc:creator>
  <cp:lastModifiedBy>Lydwine HENEAULT</cp:lastModifiedBy>
  <cp:revision>151</cp:revision>
  <cp:lastPrinted>2018-09-28T11:11:05Z</cp:lastPrinted>
  <dcterms:created xsi:type="dcterms:W3CDTF">2018-03-23T11:31:51Z</dcterms:created>
  <dcterms:modified xsi:type="dcterms:W3CDTF">2022-12-13T10:42:25Z</dcterms:modified>
</cp:coreProperties>
</file>