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296" r:id="rId2"/>
    <p:sldId id="256" r:id="rId3"/>
    <p:sldId id="257" r:id="rId4"/>
    <p:sldId id="270" r:id="rId5"/>
    <p:sldId id="267" r:id="rId6"/>
    <p:sldId id="259" r:id="rId7"/>
    <p:sldId id="261" r:id="rId8"/>
    <p:sldId id="263" r:id="rId9"/>
    <p:sldId id="271" r:id="rId10"/>
    <p:sldId id="295" r:id="rId11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phine MARCILLAC" initials="DM" lastIdx="1" clrIdx="0">
    <p:extLst>
      <p:ext uri="{19B8F6BF-5375-455C-9EA6-DF929625EA0E}">
        <p15:presenceInfo xmlns:p15="http://schemas.microsoft.com/office/powerpoint/2012/main" userId="S-1-5-21-2188204686-3892655078-436024022-16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BFCE"/>
    <a:srgbClr val="3CA8B9"/>
    <a:srgbClr val="D7007F"/>
    <a:srgbClr val="FF9100"/>
    <a:srgbClr val="8692A7"/>
    <a:srgbClr val="223A66"/>
    <a:srgbClr val="D9116F"/>
    <a:srgbClr val="F37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51"/>
    <p:restoredTop sz="86378"/>
  </p:normalViewPr>
  <p:slideViewPr>
    <p:cSldViewPr snapToGrid="0" snapToObjects="1">
      <p:cViewPr varScale="1">
        <p:scale>
          <a:sx n="162" d="100"/>
          <a:sy n="162" d="100"/>
        </p:scale>
        <p:origin x="524" y="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35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C2ECBDD4-30F7-0046-B4E1-01FE68ED6A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044BD3-7727-3746-9F76-EC8D6FDB6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99562-0263-FC43-BD41-0B11AA74EC45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2E6A9F6-A883-CA40-8CC6-F35DF496AB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4178DE-1EAD-CA4D-A170-C50028539C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FCD2E-60D6-1546-8DF1-A7ABFBCE22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22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A1A28-F7EE-B749-8100-363805CFCEB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7261D-F29F-2840-A9F0-EA88AB290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76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4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8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52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11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7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2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83" y="-7224703"/>
            <a:ext cx="14085290" cy="1860432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40768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5FCA5247-E213-F046-8FFF-CF2B49105C54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33775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56130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768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47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72" y="-7216315"/>
            <a:ext cx="14085154" cy="1860414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319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0550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01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68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2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9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41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51" r:id="rId2"/>
    <p:sldLayoutId id="2147483658" r:id="rId3"/>
    <p:sldLayoutId id="2147483672" r:id="rId4"/>
    <p:sldLayoutId id="2147483674" r:id="rId5"/>
    <p:sldLayoutId id="2147483686" r:id="rId6"/>
    <p:sldLayoutId id="2147483687" r:id="rId7"/>
    <p:sldLayoutId id="2147483675" r:id="rId8"/>
    <p:sldLayoutId id="2147483685" r:id="rId9"/>
    <p:sldLayoutId id="2147483683" r:id="rId10"/>
    <p:sldLayoutId id="2147483677" r:id="rId11"/>
    <p:sldLayoutId id="2147483679" r:id="rId12"/>
    <p:sldLayoutId id="2147483684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CADRAGE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53BDF6-0BCB-46DD-BB86-FA7110E7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37029F-9361-4E06-985D-50AEE3C28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Confidentiel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6C2AF7D-FE9C-4936-9903-1C5CB47C815D}"/>
              </a:ext>
            </a:extLst>
          </p:cNvPr>
          <p:cNvSpPr txBox="1"/>
          <p:nvPr/>
        </p:nvSpPr>
        <p:spPr>
          <a:xfrm>
            <a:off x="245986" y="1198425"/>
            <a:ext cx="11700027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La présentation est réalisée par le jeune docteur.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La présence du référent laboratoire est fortement conseillée pour apporter des éléments complémentaires au cours des discussions</a:t>
            </a:r>
          </a:p>
          <a:p>
            <a:endParaRPr lang="fr-FR" sz="1400" u="sng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u="sng" dirty="0"/>
              <a:t>Objectif de la présentation :</a:t>
            </a:r>
            <a:r>
              <a:rPr lang="fr-FR" sz="1400" dirty="0"/>
              <a:t>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Avoir un échange avec l’équipe projet sur l’ensemble des aspects du projet 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 complémentarité avec le dossier déposé.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SATT investit dans des projets à forts risques technologiques ayant un marché potentiel. L’objectif est d’identifier ensemble les risques à lever en cours du projet pour apporter de la valeur à votre projet (PI, Marché, Techno…).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u="sng" dirty="0"/>
              <a:t>Déroulement :</a:t>
            </a:r>
            <a:r>
              <a:rPr lang="fr-FR" sz="1400" dirty="0"/>
              <a:t>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Tour de table (5mn), Présentation du projet par le jeune docteur (20mn), Echanges et discussion (35mn).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u="sng" dirty="0"/>
              <a:t>Auditoire :</a:t>
            </a:r>
            <a:r>
              <a:rPr lang="fr-FR" sz="1400" dirty="0"/>
              <a:t>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Des membres représentatifs des compétences de la SATT Paris Saclay: Spécialistes ou non du domaine scientifique de votre projet: Ingénieur Brevet, Juriste, chef de projet , Business </a:t>
            </a:r>
            <a:r>
              <a:rPr lang="fr-FR" sz="1400" dirty="0" err="1">
                <a:solidFill>
                  <a:schemeClr val="bg1">
                    <a:lumMod val="50000"/>
                  </a:schemeClr>
                </a:solidFill>
              </a:rPr>
              <a:t>developper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sz="1400" u="sng" dirty="0"/>
              <a:t>Vous devez :</a:t>
            </a:r>
            <a:r>
              <a:rPr lang="fr-FR" sz="1400" dirty="0"/>
              <a:t>  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- Respecter le temps de présentation (20mn)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	  - Faire apparaitre tous les chapitres et aspects du projet présents dans la trame  de présentation fournie.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                         - Mettre en avant les </a:t>
            </a:r>
            <a:r>
              <a:rPr lang="fr-FR" sz="1400" b="1" dirty="0">
                <a:solidFill>
                  <a:schemeClr val="bg1">
                    <a:lumMod val="50000"/>
                  </a:schemeClr>
                </a:solidFill>
              </a:rPr>
              <a:t>éléments différenciant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de votre projet et les risques principaux à lever</a:t>
            </a:r>
          </a:p>
          <a:p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sz="1400" u="sng" dirty="0"/>
              <a:t>Vous pouvez :</a:t>
            </a:r>
            <a:r>
              <a:rPr lang="fr-FR" sz="1400" dirty="0"/>
              <a:t> 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- Convier toute personne qui sera impliquée dans le projet pour apporter des éléments techniques, marché, PI…</a:t>
            </a:r>
            <a:endParaRPr lang="fr-FR" sz="1400" u="sng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	   - Modifier l’ordre de la présentation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                          - Modifier le nombre de diapositives pour donner plus de poids sur les éléments qui vous semblent importants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                          - Avoir des diapos Back-up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alimenter la discussion qui suivra votre présentation </a:t>
            </a:r>
          </a:p>
          <a:p>
            <a:r>
              <a:rPr lang="fr-FR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=&gt;  en particulier des résultats expérimentaux complémentaires qui soutiennent l’état d’avancée du projet, les éléments différenciant du 	     projet et les verrous levés et/ou à lever</a:t>
            </a: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86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D9B00A-C547-45EE-AAEE-3588EC89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0" indent="0" algn="ctr">
              <a:buNone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07FAF425-0E3E-4005-80EF-195BC1460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20209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4D0566-B347-4661-8453-F735F81E3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solidFill>
                  <a:srgbClr val="3CA8B9"/>
                </a:solidFill>
              </a:rPr>
              <a:t>Nom du projet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98BD17-FC0A-4CC6-A4C4-8BF03F9510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Logo établissement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231C85-A3EA-4DAD-BF8D-A5619BA8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C433B7-0894-4F98-A8E9-A6AD4B7B2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E41DFB0-8B11-4163-AD43-1F640DF0E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05717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Équipe &amp; Acteurs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53BDF6-0BCB-46DD-BB86-FA7110E7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A2ADA76E-6C60-4236-998F-D61575F45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r>
              <a:rPr lang="fr-FR" dirty="0"/>
              <a:t>Présentez les Parties impliquées dans le projet 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Equipe projet (Personnes directement impliquées dans le projet)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Labo &amp; Equipe labo support du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Le cas échéant, les plateformes &amp; équipements académiques associés au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Le cas échéant, les partenaires académiques ou industriels ( autre laboratoire de recherche, équipe de recherche commune…)</a:t>
            </a:r>
          </a:p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2689ED0-3CE1-4202-BE6E-C9C74D112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999822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181DC23-B32B-4E6E-B887-66EC29DE4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32417"/>
              </p:ext>
            </p:extLst>
          </p:nvPr>
        </p:nvGraphicFramePr>
        <p:xfrm>
          <a:off x="155641" y="1100861"/>
          <a:ext cx="11765116" cy="51908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2558">
                  <a:extLst>
                    <a:ext uri="{9D8B030D-6E8A-4147-A177-3AD203B41FA5}">
                      <a16:colId xmlns:a16="http://schemas.microsoft.com/office/drawing/2014/main" val="4005802938"/>
                    </a:ext>
                  </a:extLst>
                </a:gridCol>
                <a:gridCol w="5882558">
                  <a:extLst>
                    <a:ext uri="{9D8B030D-6E8A-4147-A177-3AD203B41FA5}">
                      <a16:colId xmlns:a16="http://schemas.microsoft.com/office/drawing/2014/main" val="276806341"/>
                    </a:ext>
                  </a:extLst>
                </a:gridCol>
              </a:tblGrid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088215"/>
                  </a:ext>
                </a:extLst>
              </a:tr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245417"/>
                  </a:ext>
                </a:extLst>
              </a:tr>
            </a:tbl>
          </a:graphicData>
        </a:graphic>
      </p:graphicFrame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Projet « in a </a:t>
            </a:r>
            <a:r>
              <a:rPr lang="fr-FR" dirty="0" err="1"/>
              <a:t>nutshelL</a:t>
            </a:r>
            <a:r>
              <a:rPr lang="fr-FR" dirty="0"/>
              <a:t> »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515" y="1155910"/>
            <a:ext cx="5076290" cy="2125739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1 - Domaine d’application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domaine d’application de votre projet  ?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C’est le milieu qui va subir les changements liés à votre invention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Exemple: si votre projet concerne le développement ou l’amélioration d’un vélo électrique, le domaine pourrait être « Domaine  des déplacements citadins ou domestiques écologiques », ou «  La mobilité écologique », ou « Les matériaux légers et robustes » suivant votre projet.</a:t>
            </a:r>
          </a:p>
          <a:p>
            <a:pPr marL="0" indent="0">
              <a:buNone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1400" b="1" dirty="0">
              <a:solidFill>
                <a:srgbClr val="59BFCE"/>
              </a:solidFill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D9B00A-C547-45EE-AAEE-3588EC89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4" name="Espace réservé du contenu 7">
            <a:extLst>
              <a:ext uri="{FF2B5EF4-FFF2-40B4-BE49-F238E27FC236}">
                <a16:creationId xmlns:a16="http://schemas.microsoft.com/office/drawing/2014/main" id="{92C00F29-4F9C-4F9B-8A5A-2EE21EDBEC43}"/>
              </a:ext>
            </a:extLst>
          </p:cNvPr>
          <p:cNvSpPr txBox="1">
            <a:spLocks/>
          </p:cNvSpPr>
          <p:nvPr/>
        </p:nvSpPr>
        <p:spPr>
          <a:xfrm>
            <a:off x="6167967" y="1162190"/>
            <a:ext cx="5076290" cy="212573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LucidaGrande" panose="020B0600040502020204" pitchFamily="34" charset="0"/>
              <a:buChar char="◦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2 - Problème identifié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problème avez-vous identifié? 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Qui sont les demandeurs? Quelles sont les solutions existantes aujourd’hui?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 quoi ne sont-elles pas satisfaisantes?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DD7B52-5F67-487B-9A8A-3A269B79593B}"/>
              </a:ext>
            </a:extLst>
          </p:cNvPr>
          <p:cNvSpPr/>
          <p:nvPr/>
        </p:nvSpPr>
        <p:spPr>
          <a:xfrm>
            <a:off x="706230" y="3854784"/>
            <a:ext cx="5076290" cy="2321457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400" b="1" dirty="0">
                <a:solidFill>
                  <a:srgbClr val="59BFCE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3 - Quelle est votre solution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Formuler en une phrase votre solution – commencer par un verbe.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Exemple:  développer un vélo électrique, léger, pliable et transportable facilement par un individu.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Avez-vous une idée de produit ou service ?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69C900-5317-4135-80BE-E052E8815E7B}"/>
              </a:ext>
            </a:extLst>
          </p:cNvPr>
          <p:cNvSpPr/>
          <p:nvPr/>
        </p:nvSpPr>
        <p:spPr>
          <a:xfrm>
            <a:off x="6277510" y="3671581"/>
            <a:ext cx="5148256" cy="1928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2413F127-ABF5-431D-8DE1-8207820F1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99315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C4E4D0-474F-4481-8315-83B549862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Technologie 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B524FEC-D240-4819-82A5-C20867251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CD2253-F693-47D1-9F0C-3B9C9C4BF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073314A3-1660-4436-86AF-9173F3DF3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détaillée votre solution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la technologie sous-jacente. Expliquez précisément comment vous levez quels verrous?</a:t>
            </a: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9DF0FF34-307D-4B55-A285-B7A40F6F5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33379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Benchmark technologique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793784-5571-4BC3-AB1D-269DE6EF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5583" y="1138432"/>
            <a:ext cx="5810417" cy="5002309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Concurrents &amp; Technologies concurrentes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L’important est d’avoir une comparaison des principales technologies/solutions concurrentes, répondant partiellement au problème posé et/ou étant utilisées aujourd’hui pour répondre au problème posé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1) Les technologies concurrentes 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Présentation technique, point fort &amp; point faible – lister les solutions académiques et industrielles.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le cas répondant des critères clairement définis et des éléments quantitatifs permettant de comparer le technologie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Privilégier un</a:t>
            </a:r>
            <a:r>
              <a:rPr lang="fr-FR" sz="1100" b="1" u="sng" dirty="0">
                <a:solidFill>
                  <a:schemeClr val="bg1">
                    <a:lumMod val="50000"/>
                  </a:schemeClr>
                </a:solidFill>
              </a:rPr>
              <a:t> tableau récapitulatif des technologies, synthétique et lisible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2) Les acteurs concurrents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laboratoires académiques &amp;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Peuvent-ils devenir des partenaires?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EF652B-AD17-4B18-BA64-760581377959}"/>
              </a:ext>
            </a:extLst>
          </p:cNvPr>
          <p:cNvSpPr txBox="1">
            <a:spLocks/>
          </p:cNvSpPr>
          <p:nvPr/>
        </p:nvSpPr>
        <p:spPr>
          <a:xfrm>
            <a:off x="6096000" y="1138432"/>
            <a:ext cx="5810417" cy="50023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Comparaison &amp; aspects </a:t>
            </a:r>
            <a:r>
              <a:rPr lang="fr-FR" b="1" dirty="0" err="1">
                <a:solidFill>
                  <a:srgbClr val="59BFCE"/>
                </a:solidFill>
              </a:rPr>
              <a:t>différentiants</a:t>
            </a:r>
            <a:endParaRPr lang="fr-FR" b="1" dirty="0">
              <a:solidFill>
                <a:srgbClr val="59BFCE"/>
              </a:solidFill>
            </a:endParaRPr>
          </a:p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L’objectif est comprendre précisément comment se positionne votre solution par rapport aux autres solutions</a:t>
            </a: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Comparez ici votre technologie aux technologies concurrentes : en quoi votre technologie est-elle la meilleure pour résoudre le problème posé? Quel est l’élément différentiant?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Ici, Vous devez convaincre que d’un point de vue technique, votre technologie (certes à un niveau peu avancé) est la plus prometteuse  ou à minima a un gros potentiel pour résoudre le problème posé en comparaison des autres technologies actuelles et concurrentes.</a:t>
            </a:r>
          </a:p>
          <a:p>
            <a:endParaRPr lang="fr-FR" dirty="0"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0B4A41-7DB5-4DBD-9052-203D629BF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1890448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C10C6B-500F-46FA-B860-0FD6293F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Marché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FD7FD1-7209-40AD-9B56-371F97C4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3ECFFE-083C-4467-A5EB-C3BD2D4F2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75A80B9B-5414-4C37-AD69-9319BD52B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dirty="0"/>
              <a:t>Données marché :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Taille du marché / typologie de marché / quelques chiffres en France /Europe/monde selon ce qui est pertinent à votre projet.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dirty="0"/>
              <a:t>Segmentation du marché &amp; attentes des utilisateurs / groupes de patients visés &amp; besoins cliniques : </a:t>
            </a:r>
          </a:p>
          <a:p>
            <a:pPr marL="171450" indent="-171450"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Comment se décompose le marché? Avez-vous une idée des performances attendus par les utilisateurs ? 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u="sng" dirty="0">
                <a:solidFill>
                  <a:schemeClr val="bg1">
                    <a:lumMod val="50000"/>
                  </a:schemeClr>
                </a:solidFill>
              </a:rPr>
              <a:t>Exemple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: Imaginons que le produit que vous envisagez de réaliser soit produit en petite série. Qui  achèterait directement ? Quel segment ( i.e. des groupes des personnes physiques ou morales présentant la même demande) pensez-vous atteindre en premier?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Reprenons le cas du vélo électrique et la segmentation à laquelle on peut penser. </a:t>
            </a:r>
          </a:p>
          <a:p>
            <a:pPr marL="685800" lvl="1" indent="-228600" algn="just">
              <a:buClr>
                <a:schemeClr val="bg1">
                  <a:lumMod val="50000"/>
                </a:schemeClr>
              </a:buClr>
              <a:buSzPct val="90000"/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retraités  : 65+, ballades dominicales, vélo électrique?; besoin : un vélo robuste pour se promener, pas cher, pas d’entretien; solution alternative : ballade à pied/voiture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actifs &amp; jeunes citadins pour moyen de transport principal en complément des transports en commun :25-65, transport domicile-travail &amp; petites courses, besoin :  parcourir de courtes distances (&lt;30km), vélo robuste, solutions : transports en commun, voitures, deux roues motorisées. Pas forcément pliable(sauf rangement). Compact : pas vraiment.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Adolescents : Loisir / sport/déplacement; vélo « fun », design, à la mode?; vélo robuste. 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Entreprises multisites : Si sites peu éloignés, besoin : permettre la mobilité rapide, écolo  et « </a:t>
            </a:r>
            <a:r>
              <a:rPr lang="fr-FR" sz="1100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healthy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 » de ses salariés, communication, solutions : pieds, voiture…; vélo robuste &amp; pas d’entretien. Compact/léger/pliable : ??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Collectivités &amp; Villes : Villes avec un vrai centre ville,  besoin : désengorger le centre ville &amp; le rendre aux piétons, diminuer la pollution, solution : voiture, limiter les déplacements en centre ville mais risque de désertification &amp; achat sur internet? Vélo robuste et facile d’entretien/ pb du vol/ Compact/léger/pliable : non?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Sportifs professionnels &amp; amateurs éclairés : Profil : sportifs de haut niveau ou public avertis / Vélo de compétition ( critères associés…)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D72D7FD1-E72A-4083-9471-14AF24403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791799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32787-85C9-4131-A278-9F004C7E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Positionnement du projet sur le marché visé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CD2F035-44C0-4468-BC46-DE598B7BC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009740-2803-442F-9E8D-FB508E4B9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5742C601-4842-4F4C-BCDD-D2A3D3D1C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Quel marché ou segment de marché pensez-vous adresser 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Prioriser les segments présentés sur la slide précédente : Qui manifeste le plus le besoin de votre solution?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Positionnement du livrable sur la chaine de la valeur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Décrivez ici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Ce que vous allez vendre ( peut-être le livrable du projet de maturation), à qui et pourquoi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L’avantage et ce qui est différentiant par rapport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aux produits &amp; services directement concurrents.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Note : vous pouvez vendre un vélo à un utilisateur, nouveau matériau à un fabriquant de vélo, ou un service à un utilisateur. Le positionnement n’est pas le même.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L’Equipe &amp; le projet de transfert : </a:t>
            </a:r>
          </a:p>
          <a:p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 vous de créer une entreprise pour mener à bien le transfert technologique du produit?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quel serait le cœur de métier de la start-up? Que fabrique-t-elle? Internalisation vs externalisation</a:t>
            </a:r>
          </a:p>
          <a:p>
            <a:pPr>
              <a:spcBef>
                <a:spcPts val="0"/>
              </a:spcBef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 vous plutôt un transfert vers une entreprise existante ? 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avez-vous une idée d’une entreprise intéressée par votre technologie? Avez-vous eu des contacts? </a:t>
            </a:r>
          </a:p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5E5C3181-F5FD-4ACC-BE6D-02E06420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4222891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Maturité &amp; roadmap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793784-5571-4BC3-AB1D-269DE6EF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641" y="1348158"/>
            <a:ext cx="5940359" cy="2289345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fr-FR" b="1" dirty="0">
                <a:solidFill>
                  <a:srgbClr val="59BFCE"/>
                </a:solidFill>
              </a:rPr>
              <a:t>1 - Maturité de votre projet</a:t>
            </a:r>
          </a:p>
          <a:p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Qu’avez-vous démontré en laboratoire?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Existe –t-il une preuve de concept?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tests avez-vous réalisés? dans quelle condition?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sont les résultats qualitatifs et quantitatifs obtenus?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niveau de maturité : estimation du TRL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37C30298-E73C-4597-A844-93B81B36603B}"/>
              </a:ext>
            </a:extLst>
          </p:cNvPr>
          <p:cNvSpPr txBox="1">
            <a:spLocks/>
          </p:cNvSpPr>
          <p:nvPr/>
        </p:nvSpPr>
        <p:spPr>
          <a:xfrm>
            <a:off x="6096000" y="1348158"/>
            <a:ext cx="5824756" cy="457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3 - Projet de maturation</a:t>
            </a:r>
          </a:p>
          <a:p>
            <a:endParaRPr lang="fr-FR" dirty="0"/>
          </a:p>
          <a:p>
            <a:endParaRPr lang="fr-FR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synthétique le calendrier, les principaux lots ainsi que leur livrable. 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4CED3A0C-7228-4BE4-8C40-3278FE208496}"/>
              </a:ext>
            </a:extLst>
          </p:cNvPr>
          <p:cNvSpPr txBox="1">
            <a:spLocks/>
          </p:cNvSpPr>
          <p:nvPr/>
        </p:nvSpPr>
        <p:spPr>
          <a:xfrm>
            <a:off x="155642" y="3636590"/>
            <a:ext cx="5940358" cy="22893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2 - Objectif du projet de maturation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en une phrase l’objectif technique de votre programme de maturation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en une phrase le livrable final du projet de maturation.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Lister les risques à lever &amp; Principaux critères de performances à atteindre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9DD0C0D9-C1A2-4B8B-95EE-933CABE70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2520887288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2110</TotalTime>
  <Words>1480</Words>
  <Application>Microsoft Office PowerPoint</Application>
  <PresentationFormat>Grand écran</PresentationFormat>
  <Paragraphs>167</Paragraphs>
  <Slides>10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0" baseType="lpstr">
      <vt:lpstr>Gulim</vt:lpstr>
      <vt:lpstr>Arial</vt:lpstr>
      <vt:lpstr>Calibri</vt:lpstr>
      <vt:lpstr>Courier New</vt:lpstr>
      <vt:lpstr>LucidaGrande</vt:lpstr>
      <vt:lpstr>Symbol</vt:lpstr>
      <vt:lpstr>Tw Cen MT</vt:lpstr>
      <vt:lpstr>Wingdings</vt:lpstr>
      <vt:lpstr>ZapfDingbatsITC</vt:lpstr>
      <vt:lpstr>Conception personnalisée</vt:lpstr>
      <vt:lpstr>CADRAGE</vt:lpstr>
      <vt:lpstr>Nom du projet</vt:lpstr>
      <vt:lpstr>Équipe &amp; Acteurs</vt:lpstr>
      <vt:lpstr>Projet « in a nutshelL »</vt:lpstr>
      <vt:lpstr> Technologie </vt:lpstr>
      <vt:lpstr>Benchmark technologique</vt:lpstr>
      <vt:lpstr>Marché</vt:lpstr>
      <vt:lpstr>Positionnement du projet sur le marché visé</vt:lpstr>
      <vt:lpstr>Maturité &amp; roadmap</vt:lpstr>
      <vt:lpstr>CONCLUSION</vt:lpstr>
    </vt:vector>
  </TitlesOfParts>
  <Company>SATT Paris-Saclay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MOD Trame synthèse dossier projet d'investissement v1.1 - nouvelle charte graphique</dc:subject>
  <dc:creator>mirantsoa.rakotomalala@satt-paris-saclay.fr</dc:creator>
  <cp:lastModifiedBy>Lydwine HENEAULT</cp:lastModifiedBy>
  <cp:revision>152</cp:revision>
  <cp:lastPrinted>2018-09-28T11:11:05Z</cp:lastPrinted>
  <dcterms:created xsi:type="dcterms:W3CDTF">2018-03-23T11:31:51Z</dcterms:created>
  <dcterms:modified xsi:type="dcterms:W3CDTF">2022-12-13T10:30:04Z</dcterms:modified>
</cp:coreProperties>
</file>